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58" r:id="rId6"/>
    <p:sldId id="261" r:id="rId7"/>
    <p:sldId id="266" r:id="rId8"/>
    <p:sldId id="267" r:id="rId9"/>
    <p:sldId id="268" r:id="rId10"/>
    <p:sldId id="276" r:id="rId11"/>
    <p:sldId id="275" r:id="rId12"/>
    <p:sldId id="277" r:id="rId13"/>
    <p:sldId id="278" r:id="rId14"/>
    <p:sldId id="279" r:id="rId15"/>
    <p:sldId id="280" r:id="rId16"/>
    <p:sldId id="281" r:id="rId17"/>
    <p:sldId id="282" r:id="rId18"/>
    <p:sldId id="283" r:id="rId19"/>
    <p:sldId id="269" r:id="rId20"/>
    <p:sldId id="270" r:id="rId21"/>
    <p:sldId id="262" r:id="rId22"/>
    <p:sldId id="263" r:id="rId23"/>
    <p:sldId id="264" r:id="rId24"/>
    <p:sldId id="265" r:id="rId25"/>
    <p:sldId id="271" r:id="rId26"/>
    <p:sldId id="272" r:id="rId27"/>
    <p:sldId id="273" r:id="rId28"/>
    <p:sldId id="274"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61BFEB-4338-7A40-9B8B-51B32026E5DA}">
          <p14:sldIdLst>
            <p14:sldId id="256"/>
            <p14:sldId id="259"/>
            <p14:sldId id="257"/>
            <p14:sldId id="260"/>
            <p14:sldId id="258"/>
            <p14:sldId id="261"/>
            <p14:sldId id="266"/>
            <p14:sldId id="267"/>
            <p14:sldId id="268"/>
            <p14:sldId id="276"/>
            <p14:sldId id="275"/>
            <p14:sldId id="277"/>
            <p14:sldId id="278"/>
            <p14:sldId id="279"/>
            <p14:sldId id="280"/>
            <p14:sldId id="281"/>
            <p14:sldId id="282"/>
            <p14:sldId id="283"/>
            <p14:sldId id="269"/>
            <p14:sldId id="270"/>
            <p14:sldId id="262"/>
            <p14:sldId id="263"/>
            <p14:sldId id="264"/>
            <p14:sldId id="265"/>
            <p14:sldId id="271"/>
            <p14:sldId id="272"/>
            <p14:sldId id="273"/>
            <p14:sldId id="274"/>
            <p14:sldId id="2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344" y="24"/>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40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2"/>
                </a:solidFill>
              </a:defRPr>
            </a:lvl1pPr>
          </a:lstStyle>
          <a:p>
            <a:fld id="{6BFECD78-3C8E-49F2-8FAB-59489D168ABB}" type="datetimeFigureOut">
              <a:rPr lang="en-US" smtClean="0"/>
              <a:pPr/>
              <a:t>2/22/2020</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solidFill>
              </a:defRPr>
            </a:lvl1pPr>
          </a:lstStyle>
          <a:p>
            <a:fld id="{6BFECD78-3C8E-49F2-8FAB-59489D168ABB}" type="datetimeFigureOut">
              <a:rPr lang="en-US" smtClean="0"/>
              <a:pPr/>
              <a:t>2/22/2020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speedutilities.com/remove/dwservice.exe.htm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2"/>
                </a:solidFill>
              </a:rPr>
              <a:t>Setting up </a:t>
            </a:r>
            <a:r>
              <a:rPr lang="en-US" b="1" dirty="0" err="1">
                <a:solidFill>
                  <a:schemeClr val="bg2"/>
                </a:solidFill>
              </a:rPr>
              <a:t>DWService</a:t>
            </a:r>
            <a:r>
              <a:rPr lang="en-US" b="1" dirty="0">
                <a:solidFill>
                  <a:schemeClr val="bg2"/>
                </a:solidFill>
              </a:rPr>
              <a:t> to access a remote CAMS computer</a:t>
            </a:r>
          </a:p>
        </p:txBody>
      </p:sp>
      <p:sp>
        <p:nvSpPr>
          <p:cNvPr id="3" name="Subtitle 2"/>
          <p:cNvSpPr>
            <a:spLocks noGrp="1"/>
          </p:cNvSpPr>
          <p:nvPr>
            <p:ph type="subTitle" idx="1"/>
          </p:nvPr>
        </p:nvSpPr>
        <p:spPr/>
        <p:txBody>
          <a:bodyPr/>
          <a:lstStyle/>
          <a:p>
            <a:r>
              <a:rPr lang="en-US" dirty="0">
                <a:solidFill>
                  <a:schemeClr val="bg2"/>
                </a:solidFill>
              </a:rPr>
              <a:t>By Andy Howell and Dave Samuels</a:t>
            </a:r>
          </a:p>
        </p:txBody>
      </p:sp>
    </p:spTree>
    <p:extLst>
      <p:ext uri="{BB962C8B-B14F-4D97-AF65-F5344CB8AC3E}">
        <p14:creationId xmlns:p14="http://schemas.microsoft.com/office/powerpoint/2010/main" val="2718693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Adding the first agent for your computer</a:t>
            </a:r>
          </a:p>
        </p:txBody>
      </p:sp>
      <p:sp>
        <p:nvSpPr>
          <p:cNvPr id="5" name="Text Placeholder 4"/>
          <p:cNvSpPr>
            <a:spLocks noGrp="1"/>
          </p:cNvSpPr>
          <p:nvPr>
            <p:ph type="body" idx="1"/>
          </p:nvPr>
        </p:nvSpPr>
        <p:spPr/>
        <p:txBody>
          <a:bodyPr>
            <a:normAutofit/>
          </a:bodyPr>
          <a:lstStyle/>
          <a:p>
            <a:r>
              <a:rPr lang="en-US" sz="3200" dirty="0"/>
              <a:t>Step 3</a:t>
            </a:r>
          </a:p>
        </p:txBody>
      </p:sp>
    </p:spTree>
    <p:extLst>
      <p:ext uri="{BB962C8B-B14F-4D97-AF65-F5344CB8AC3E}">
        <p14:creationId xmlns:p14="http://schemas.microsoft.com/office/powerpoint/2010/main" val="4116767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D3B0-6153-41AA-8CC7-95A3BE65E8FE}"/>
              </a:ext>
            </a:extLst>
          </p:cNvPr>
          <p:cNvSpPr>
            <a:spLocks noGrp="1"/>
          </p:cNvSpPr>
          <p:nvPr>
            <p:ph type="title"/>
          </p:nvPr>
        </p:nvSpPr>
        <p:spPr/>
        <p:txBody>
          <a:bodyPr/>
          <a:lstStyle/>
          <a:p>
            <a:r>
              <a:rPr lang="en-US" dirty="0"/>
              <a:t>Configuring the “first” Agent</a:t>
            </a:r>
          </a:p>
        </p:txBody>
      </p:sp>
      <p:sp>
        <p:nvSpPr>
          <p:cNvPr id="16" name="AutoShape 6">
            <a:extLst>
              <a:ext uri="{FF2B5EF4-FFF2-40B4-BE49-F238E27FC236}">
                <a16:creationId xmlns:a16="http://schemas.microsoft.com/office/drawing/2014/main" id="{8CDF474D-2B7F-4DF6-B79D-3077E2FEB5A0}"/>
              </a:ext>
            </a:extLst>
          </p:cNvPr>
          <p:cNvSpPr>
            <a:spLocks noChangeArrowheads="1"/>
          </p:cNvSpPr>
          <p:nvPr/>
        </p:nvSpPr>
        <p:spPr bwMode="gray">
          <a:xfrm>
            <a:off x="312219" y="5831233"/>
            <a:ext cx="8035701" cy="589859"/>
          </a:xfrm>
          <a:prstGeom prst="roundRect">
            <a:avLst>
              <a:gd name="adj" fmla="val 11986"/>
            </a:avLst>
          </a:prstGeom>
          <a:solidFill>
            <a:srgbClr val="94B9F6"/>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ysClr val="windowText" lastClr="000000"/>
                </a:solidFill>
                <a:effectLst/>
                <a:uLnTx/>
                <a:uFillTx/>
                <a:latin typeface="Arial" charset="0"/>
              </a:rPr>
              <a:t>Add an Agent for your computer so that you can create shares, which will allow others to connect.</a:t>
            </a:r>
          </a:p>
        </p:txBody>
      </p:sp>
      <p:pic>
        <p:nvPicPr>
          <p:cNvPr id="18" name="Picture 17">
            <a:extLst>
              <a:ext uri="{FF2B5EF4-FFF2-40B4-BE49-F238E27FC236}">
                <a16:creationId xmlns:a16="http://schemas.microsoft.com/office/drawing/2014/main" id="{4A0A3F1C-5E5B-48A1-899A-00FBFACC9FEF}"/>
              </a:ext>
            </a:extLst>
          </p:cNvPr>
          <p:cNvPicPr>
            <a:picLocks noChangeAspect="1"/>
          </p:cNvPicPr>
          <p:nvPr/>
        </p:nvPicPr>
        <p:blipFill rotWithShape="1">
          <a:blip r:embed="rId2"/>
          <a:srcRect l="268"/>
          <a:stretch/>
        </p:blipFill>
        <p:spPr>
          <a:xfrm>
            <a:off x="179109" y="2670123"/>
            <a:ext cx="8869777" cy="1755046"/>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C43A966F-E1FB-49E4-AC6F-50D6DE0F0C64}"/>
              </a:ext>
            </a:extLst>
          </p:cNvPr>
          <p:cNvSpPr/>
          <p:nvPr/>
        </p:nvSpPr>
        <p:spPr>
          <a:xfrm>
            <a:off x="168223" y="3167743"/>
            <a:ext cx="8869777" cy="1246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060C3B5-D1F6-42D3-9F21-EF193E1DF03A}"/>
              </a:ext>
            </a:extLst>
          </p:cNvPr>
          <p:cNvGrpSpPr/>
          <p:nvPr/>
        </p:nvGrpSpPr>
        <p:grpSpPr bwMode="gray">
          <a:xfrm rot="2841345" flipH="1" flipV="1">
            <a:off x="346529" y="3397522"/>
            <a:ext cx="852711" cy="73013"/>
            <a:chOff x="4525611" y="2844553"/>
            <a:chExt cx="838200" cy="0"/>
          </a:xfrm>
        </p:grpSpPr>
        <p:cxnSp>
          <p:nvCxnSpPr>
            <p:cNvPr id="12" name="Line 860">
              <a:extLst>
                <a:ext uri="{FF2B5EF4-FFF2-40B4-BE49-F238E27FC236}">
                  <a16:creationId xmlns:a16="http://schemas.microsoft.com/office/drawing/2014/main" id="{0694165B-BFB3-475D-8AB2-BD2C02B7B70E}"/>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outerShdw blurRad="88900" dist="889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3" name="Line 860">
              <a:extLst>
                <a:ext uri="{FF2B5EF4-FFF2-40B4-BE49-F238E27FC236}">
                  <a16:creationId xmlns:a16="http://schemas.microsoft.com/office/drawing/2014/main" id="{0254D43C-BE74-43B4-989B-0B5718D1850E}"/>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grpSp>
      <p:sp>
        <p:nvSpPr>
          <p:cNvPr id="14" name="AutoShape 6">
            <a:extLst>
              <a:ext uri="{FF2B5EF4-FFF2-40B4-BE49-F238E27FC236}">
                <a16:creationId xmlns:a16="http://schemas.microsoft.com/office/drawing/2014/main" id="{39166A74-BA40-499C-9B0C-1211F9CA744E}"/>
              </a:ext>
            </a:extLst>
          </p:cNvPr>
          <p:cNvSpPr>
            <a:spLocks noChangeArrowheads="1"/>
          </p:cNvSpPr>
          <p:nvPr/>
        </p:nvSpPr>
        <p:spPr bwMode="gray">
          <a:xfrm>
            <a:off x="715069" y="3622882"/>
            <a:ext cx="7046494"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Click the “+” to add a new agent representing your computer</a:t>
            </a:r>
          </a:p>
        </p:txBody>
      </p:sp>
      <p:grpSp>
        <p:nvGrpSpPr>
          <p:cNvPr id="21" name="Group 20">
            <a:extLst>
              <a:ext uri="{FF2B5EF4-FFF2-40B4-BE49-F238E27FC236}">
                <a16:creationId xmlns:a16="http://schemas.microsoft.com/office/drawing/2014/main" id="{0DB465A9-0762-4BA2-900A-CE50248BD5A0}"/>
              </a:ext>
            </a:extLst>
          </p:cNvPr>
          <p:cNvGrpSpPr/>
          <p:nvPr/>
        </p:nvGrpSpPr>
        <p:grpSpPr bwMode="gray">
          <a:xfrm rot="19334489" flipH="1" flipV="1">
            <a:off x="815378" y="2405605"/>
            <a:ext cx="852711" cy="73013"/>
            <a:chOff x="4525611" y="2844553"/>
            <a:chExt cx="838200" cy="0"/>
          </a:xfrm>
        </p:grpSpPr>
        <p:cxnSp>
          <p:nvCxnSpPr>
            <p:cNvPr id="22" name="Line 860">
              <a:extLst>
                <a:ext uri="{FF2B5EF4-FFF2-40B4-BE49-F238E27FC236}">
                  <a16:creationId xmlns:a16="http://schemas.microsoft.com/office/drawing/2014/main" id="{72119B25-F59B-4EDA-8AD0-E2ADE6D2D20C}"/>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outerShdw blurRad="88900" dist="889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3" name="Line 860">
              <a:extLst>
                <a:ext uri="{FF2B5EF4-FFF2-40B4-BE49-F238E27FC236}">
                  <a16:creationId xmlns:a16="http://schemas.microsoft.com/office/drawing/2014/main" id="{A5A329B5-CC29-4AF0-919F-5FD4F4356EA5}"/>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grpSp>
      <p:sp>
        <p:nvSpPr>
          <p:cNvPr id="19" name="AutoShape 6">
            <a:extLst>
              <a:ext uri="{FF2B5EF4-FFF2-40B4-BE49-F238E27FC236}">
                <a16:creationId xmlns:a16="http://schemas.microsoft.com/office/drawing/2014/main" id="{43DDCF15-BC46-4DCA-9DBA-CC39C2F5D866}"/>
              </a:ext>
            </a:extLst>
          </p:cNvPr>
          <p:cNvSpPr>
            <a:spLocks noChangeArrowheads="1"/>
          </p:cNvSpPr>
          <p:nvPr/>
        </p:nvSpPr>
        <p:spPr bwMode="gray">
          <a:xfrm>
            <a:off x="1296141" y="1931538"/>
            <a:ext cx="7046494"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First, click the </a:t>
            </a:r>
            <a:r>
              <a:rPr kumimoji="0" lang="en-US" sz="1900" b="1" i="0" u="none" strike="noStrike" kern="0" cap="none" spc="0" normalizeH="0" baseline="0" noProof="0" dirty="0">
                <a:ln>
                  <a:noFill/>
                </a:ln>
                <a:solidFill>
                  <a:srgbClr val="00589A"/>
                </a:solidFill>
                <a:effectLst/>
                <a:uLnTx/>
                <a:uFillTx/>
                <a:latin typeface="Arial" charset="0"/>
              </a:rPr>
              <a:t>Agents</a:t>
            </a:r>
            <a:r>
              <a:rPr kumimoji="0" lang="en-US" sz="1900" b="0" i="0" u="none" strike="noStrike" kern="0" cap="none" spc="0" normalizeH="0" baseline="0" noProof="0" dirty="0">
                <a:ln>
                  <a:noFill/>
                </a:ln>
                <a:solidFill>
                  <a:srgbClr val="00589A"/>
                </a:solidFill>
                <a:effectLst/>
                <a:uLnTx/>
                <a:uFillTx/>
                <a:latin typeface="Arial" charset="0"/>
              </a:rPr>
              <a:t> tab</a:t>
            </a:r>
          </a:p>
        </p:txBody>
      </p:sp>
    </p:spTree>
    <p:extLst>
      <p:ext uri="{BB962C8B-B14F-4D97-AF65-F5344CB8AC3E}">
        <p14:creationId xmlns:p14="http://schemas.microsoft.com/office/powerpoint/2010/main" val="40423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9926-B4BC-4884-AA4C-69B0AC27FFCB}"/>
              </a:ext>
            </a:extLst>
          </p:cNvPr>
          <p:cNvSpPr>
            <a:spLocks noGrp="1"/>
          </p:cNvSpPr>
          <p:nvPr>
            <p:ph type="title"/>
          </p:nvPr>
        </p:nvSpPr>
        <p:spPr/>
        <p:txBody>
          <a:bodyPr/>
          <a:lstStyle/>
          <a:p>
            <a:r>
              <a:rPr lang="en-US" dirty="0"/>
              <a:t>New Agent Dialog</a:t>
            </a:r>
          </a:p>
        </p:txBody>
      </p:sp>
      <p:pic>
        <p:nvPicPr>
          <p:cNvPr id="7" name="Picture 6" descr="Screen Clipping">
            <a:extLst>
              <a:ext uri="{FF2B5EF4-FFF2-40B4-BE49-F238E27FC236}">
                <a16:creationId xmlns:a16="http://schemas.microsoft.com/office/drawing/2014/main" id="{22F05C53-07DD-4EBB-AB83-59B7B3307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127" y="1417638"/>
            <a:ext cx="6239746" cy="3381847"/>
          </a:xfrm>
          <a:prstGeom prst="rect">
            <a:avLst/>
          </a:prstGeom>
          <a:effectLst>
            <a:outerShdw blurRad="50800" dist="38100" dir="2700000" algn="tl" rotWithShape="0">
              <a:prstClr val="black">
                <a:alpha val="40000"/>
              </a:prstClr>
            </a:outerShdw>
          </a:effectLst>
        </p:spPr>
      </p:pic>
      <p:sp>
        <p:nvSpPr>
          <p:cNvPr id="10" name="AutoShape 6">
            <a:extLst>
              <a:ext uri="{FF2B5EF4-FFF2-40B4-BE49-F238E27FC236}">
                <a16:creationId xmlns:a16="http://schemas.microsoft.com/office/drawing/2014/main" id="{C44BE56A-DB48-45DD-AA4B-4BE8BA1F1A4B}"/>
              </a:ext>
            </a:extLst>
          </p:cNvPr>
          <p:cNvSpPr>
            <a:spLocks noChangeArrowheads="1"/>
          </p:cNvSpPr>
          <p:nvPr/>
        </p:nvSpPr>
        <p:spPr bwMode="gray">
          <a:xfrm>
            <a:off x="281295" y="4674283"/>
            <a:ext cx="8581410" cy="589859"/>
          </a:xfrm>
          <a:prstGeom prst="roundRect">
            <a:avLst>
              <a:gd name="adj" fmla="val 11986"/>
            </a:avLst>
          </a:prstGeom>
          <a:solidFill>
            <a:srgbClr val="94B9F6"/>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1" i="0" u="none" strike="noStrike" kern="0" cap="none" spc="0" normalizeH="0" baseline="0" noProof="0" dirty="0">
                <a:ln>
                  <a:noFill/>
                </a:ln>
                <a:solidFill>
                  <a:sysClr val="windowText" lastClr="000000"/>
                </a:solidFill>
                <a:effectLst/>
                <a:uLnTx/>
                <a:uFillTx/>
                <a:latin typeface="Arial" charset="0"/>
              </a:rPr>
              <a:t>Naming convention: </a:t>
            </a:r>
            <a:br>
              <a:rPr kumimoji="0" lang="en-US" sz="1900" b="0" i="0" u="none" strike="noStrike" kern="0" cap="none" spc="0" normalizeH="0" baseline="0" noProof="0" dirty="0">
                <a:ln>
                  <a:noFill/>
                </a:ln>
                <a:solidFill>
                  <a:sysClr val="windowText" lastClr="000000"/>
                </a:solidFill>
                <a:effectLst/>
                <a:uLnTx/>
                <a:uFillTx/>
                <a:latin typeface="Arial" charset="0"/>
              </a:rPr>
            </a:br>
            <a:r>
              <a:rPr kumimoji="0" lang="en-US" sz="1900" b="0" i="0" u="none" strike="noStrike" kern="0" cap="none" spc="0" normalizeH="0" baseline="0" noProof="0" dirty="0">
                <a:ln>
                  <a:noFill/>
                </a:ln>
                <a:solidFill>
                  <a:sysClr val="windowText" lastClr="000000"/>
                </a:solidFill>
                <a:effectLst/>
                <a:uLnTx/>
                <a:uFillTx/>
                <a:latin typeface="Arial" charset="0"/>
              </a:rPr>
              <a:t>CAMS-&lt;group&gt;-CAMS-&lt;site&gt; &lt;list of first camera numbers for each board&gt;</a:t>
            </a:r>
          </a:p>
        </p:txBody>
      </p:sp>
      <p:sp>
        <p:nvSpPr>
          <p:cNvPr id="11" name="AutoShape 6">
            <a:extLst>
              <a:ext uri="{FF2B5EF4-FFF2-40B4-BE49-F238E27FC236}">
                <a16:creationId xmlns:a16="http://schemas.microsoft.com/office/drawing/2014/main" id="{B20252D9-C479-4E7A-8734-B75CCC57C6E0}"/>
              </a:ext>
            </a:extLst>
          </p:cNvPr>
          <p:cNvSpPr>
            <a:spLocks noChangeArrowheads="1"/>
          </p:cNvSpPr>
          <p:nvPr/>
        </p:nvSpPr>
        <p:spPr bwMode="gray">
          <a:xfrm>
            <a:off x="312219" y="5554628"/>
            <a:ext cx="8581410" cy="1120569"/>
          </a:xfrm>
          <a:prstGeom prst="roundRect">
            <a:avLst>
              <a:gd name="adj" fmla="val 11986"/>
            </a:avLst>
          </a:prstGeom>
          <a:solidFill>
            <a:srgbClr val="94B9F6"/>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1" i="0" u="none" strike="noStrike" kern="0" cap="none" spc="0" normalizeH="0" baseline="0" noProof="0" dirty="0">
                <a:ln>
                  <a:noFill/>
                </a:ln>
                <a:solidFill>
                  <a:sysClr val="windowText" lastClr="000000"/>
                </a:solidFill>
                <a:effectLst/>
                <a:uLnTx/>
                <a:uFillTx/>
                <a:latin typeface="Arial" charset="0"/>
              </a:rPr>
              <a:t>Note</a:t>
            </a:r>
            <a:r>
              <a:rPr kumimoji="0" lang="en-US" sz="1900" b="0" i="0" u="none" strike="noStrike" kern="0" cap="none" spc="0" normalizeH="0" baseline="0" noProof="0" dirty="0">
                <a:ln>
                  <a:noFill/>
                </a:ln>
                <a:solidFill>
                  <a:sysClr val="windowText" lastClr="000000"/>
                </a:solidFill>
                <a:effectLst/>
                <a:uLnTx/>
                <a:uFillTx/>
                <a:latin typeface="Arial" charset="0"/>
              </a:rPr>
              <a:t>: A good naming convention will allow local and remote users to manage many computers, agents, and shares with the minimum amount of confusion.  Remember to choose names that make sense to the user who will be connecting.</a:t>
            </a:r>
          </a:p>
        </p:txBody>
      </p:sp>
    </p:spTree>
    <p:extLst>
      <p:ext uri="{BB962C8B-B14F-4D97-AF65-F5344CB8AC3E}">
        <p14:creationId xmlns:p14="http://schemas.microsoft.com/office/powerpoint/2010/main" val="198270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6D068-E6AA-4D7B-A4A2-26F3DFCEE5D0}"/>
              </a:ext>
            </a:extLst>
          </p:cNvPr>
          <p:cNvSpPr>
            <a:spLocks noGrp="1"/>
          </p:cNvSpPr>
          <p:nvPr>
            <p:ph type="title"/>
          </p:nvPr>
        </p:nvSpPr>
        <p:spPr/>
        <p:txBody>
          <a:bodyPr/>
          <a:lstStyle/>
          <a:p>
            <a:r>
              <a:rPr lang="en-US" dirty="0"/>
              <a:t>Agent “Install code”</a:t>
            </a:r>
          </a:p>
        </p:txBody>
      </p:sp>
      <p:pic>
        <p:nvPicPr>
          <p:cNvPr id="8" name="Picture 7">
            <a:extLst>
              <a:ext uri="{FF2B5EF4-FFF2-40B4-BE49-F238E27FC236}">
                <a16:creationId xmlns:a16="http://schemas.microsoft.com/office/drawing/2014/main" id="{5E469B53-D98C-4C22-8393-CD9F66BCD57E}"/>
              </a:ext>
            </a:extLst>
          </p:cNvPr>
          <p:cNvPicPr>
            <a:picLocks noChangeAspect="1"/>
          </p:cNvPicPr>
          <p:nvPr/>
        </p:nvPicPr>
        <p:blipFill>
          <a:blip r:embed="rId2"/>
          <a:stretch>
            <a:fillRect/>
          </a:stretch>
        </p:blipFill>
        <p:spPr>
          <a:xfrm>
            <a:off x="272444" y="1655399"/>
            <a:ext cx="8599112" cy="1161323"/>
          </a:xfrm>
          <a:prstGeom prst="rect">
            <a:avLst/>
          </a:prstGeom>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B20912E0-485B-4347-98AE-F7260B280BE8}"/>
              </a:ext>
            </a:extLst>
          </p:cNvPr>
          <p:cNvGrpSpPr/>
          <p:nvPr/>
        </p:nvGrpSpPr>
        <p:grpSpPr bwMode="gray">
          <a:xfrm rot="4640040" flipH="1" flipV="1">
            <a:off x="1290631" y="2930738"/>
            <a:ext cx="647552" cy="188305"/>
            <a:chOff x="4525611" y="2844553"/>
            <a:chExt cx="838200" cy="0"/>
          </a:xfrm>
        </p:grpSpPr>
        <p:cxnSp>
          <p:nvCxnSpPr>
            <p:cNvPr id="10" name="Line 860">
              <a:extLst>
                <a:ext uri="{FF2B5EF4-FFF2-40B4-BE49-F238E27FC236}">
                  <a16:creationId xmlns:a16="http://schemas.microsoft.com/office/drawing/2014/main" id="{BDFD8A0B-E5BC-4CAB-8BA4-FD3E409EF0F5}"/>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outerShdw blurRad="88900" dist="889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1" name="Line 860">
              <a:extLst>
                <a:ext uri="{FF2B5EF4-FFF2-40B4-BE49-F238E27FC236}">
                  <a16:creationId xmlns:a16="http://schemas.microsoft.com/office/drawing/2014/main" id="{F650B479-F20F-44F9-99AD-738CADB501A8}"/>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grpSp>
      <p:sp>
        <p:nvSpPr>
          <p:cNvPr id="12" name="AutoShape 6">
            <a:extLst>
              <a:ext uri="{FF2B5EF4-FFF2-40B4-BE49-F238E27FC236}">
                <a16:creationId xmlns:a16="http://schemas.microsoft.com/office/drawing/2014/main" id="{F37AC49C-3CD1-443E-ABCD-E2085862B241}"/>
              </a:ext>
            </a:extLst>
          </p:cNvPr>
          <p:cNvSpPr>
            <a:spLocks noChangeArrowheads="1"/>
          </p:cNvSpPr>
          <p:nvPr/>
        </p:nvSpPr>
        <p:spPr bwMode="gray">
          <a:xfrm>
            <a:off x="998097" y="3193301"/>
            <a:ext cx="7046494"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Write down the Install Code (include dashes)</a:t>
            </a:r>
          </a:p>
        </p:txBody>
      </p:sp>
    </p:spTree>
    <p:extLst>
      <p:ext uri="{BB962C8B-B14F-4D97-AF65-F5344CB8AC3E}">
        <p14:creationId xmlns:p14="http://schemas.microsoft.com/office/powerpoint/2010/main" val="2961896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BCB1-889A-45E6-91DC-E6E46B2CD5C6}"/>
              </a:ext>
            </a:extLst>
          </p:cNvPr>
          <p:cNvSpPr>
            <a:spLocks noGrp="1"/>
          </p:cNvSpPr>
          <p:nvPr>
            <p:ph type="title"/>
          </p:nvPr>
        </p:nvSpPr>
        <p:spPr/>
        <p:txBody>
          <a:bodyPr>
            <a:normAutofit fontScale="90000"/>
          </a:bodyPr>
          <a:lstStyle/>
          <a:p>
            <a:r>
              <a:rPr lang="en-US" dirty="0"/>
              <a:t>Install </a:t>
            </a:r>
            <a:r>
              <a:rPr lang="en-US" dirty="0" err="1"/>
              <a:t>DWAgent</a:t>
            </a:r>
            <a:r>
              <a:rPr lang="en-US" dirty="0"/>
              <a:t> via Installation Code</a:t>
            </a:r>
          </a:p>
        </p:txBody>
      </p:sp>
      <p:pic>
        <p:nvPicPr>
          <p:cNvPr id="4" name="Content Placeholder 3">
            <a:extLst>
              <a:ext uri="{FF2B5EF4-FFF2-40B4-BE49-F238E27FC236}">
                <a16:creationId xmlns:a16="http://schemas.microsoft.com/office/drawing/2014/main" id="{74E6DD9C-7D1F-4A14-AFAB-E76B080A7717}"/>
              </a:ext>
            </a:extLst>
          </p:cNvPr>
          <p:cNvPicPr>
            <a:picLocks noChangeAspect="1"/>
          </p:cNvPicPr>
          <p:nvPr/>
        </p:nvPicPr>
        <p:blipFill>
          <a:blip r:embed="rId2"/>
          <a:srcRect l="-10491" r="-10491"/>
          <a:stretch>
            <a:fillRect/>
          </a:stretch>
        </p:blipFill>
        <p:spPr>
          <a:xfrm>
            <a:off x="609600" y="1752600"/>
            <a:ext cx="8229600" cy="4525963"/>
          </a:xfrm>
          <a:prstGeom prst="rect">
            <a:avLst/>
          </a:prstGeom>
          <a:effectLst>
            <a:outerShdw blurRad="50800" dist="38100" dir="2700000" algn="tl" rotWithShape="0">
              <a:prstClr val="black">
                <a:alpha val="40000"/>
              </a:prstClr>
            </a:outerShdw>
          </a:effectLst>
        </p:spPr>
      </p:pic>
      <p:pic>
        <p:nvPicPr>
          <p:cNvPr id="5" name="Content Placeholder 3">
            <a:extLst>
              <a:ext uri="{FF2B5EF4-FFF2-40B4-BE49-F238E27FC236}">
                <a16:creationId xmlns:a16="http://schemas.microsoft.com/office/drawing/2014/main" id="{4D8FBC28-50F7-46D3-87CF-5916163E02FC}"/>
              </a:ext>
            </a:extLst>
          </p:cNvPr>
          <p:cNvPicPr>
            <a:picLocks noChangeAspect="1"/>
          </p:cNvPicPr>
          <p:nvPr/>
        </p:nvPicPr>
        <p:blipFill rotWithShape="1">
          <a:blip r:embed="rId2"/>
          <a:srcRect l="14153" t="25976" r="82326" b="55745"/>
          <a:stretch/>
        </p:blipFill>
        <p:spPr>
          <a:xfrm flipV="1">
            <a:off x="2275112" y="2895599"/>
            <a:ext cx="239487" cy="827314"/>
          </a:xfrm>
          <a:prstGeom prst="rect">
            <a:avLst/>
          </a:prstGeom>
          <a:effectLst/>
        </p:spPr>
      </p:pic>
      <p:grpSp>
        <p:nvGrpSpPr>
          <p:cNvPr id="6" name="Group 5">
            <a:extLst>
              <a:ext uri="{FF2B5EF4-FFF2-40B4-BE49-F238E27FC236}">
                <a16:creationId xmlns:a16="http://schemas.microsoft.com/office/drawing/2014/main" id="{31EBDADB-37BC-4F9A-932A-13C1D5CD42FF}"/>
              </a:ext>
            </a:extLst>
          </p:cNvPr>
          <p:cNvGrpSpPr/>
          <p:nvPr/>
        </p:nvGrpSpPr>
        <p:grpSpPr bwMode="gray">
          <a:xfrm rot="18822184" flipH="1" flipV="1">
            <a:off x="3598400" y="5569369"/>
            <a:ext cx="647552" cy="188305"/>
            <a:chOff x="4525611" y="2844553"/>
            <a:chExt cx="838200" cy="0"/>
          </a:xfrm>
        </p:grpSpPr>
        <p:cxnSp>
          <p:nvCxnSpPr>
            <p:cNvPr id="7" name="Line 860">
              <a:extLst>
                <a:ext uri="{FF2B5EF4-FFF2-40B4-BE49-F238E27FC236}">
                  <a16:creationId xmlns:a16="http://schemas.microsoft.com/office/drawing/2014/main" id="{B5779F3A-6318-4D86-81EC-CA87CAB7A505}"/>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outerShdw blurRad="88900" dist="889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8" name="Line 860">
              <a:extLst>
                <a:ext uri="{FF2B5EF4-FFF2-40B4-BE49-F238E27FC236}">
                  <a16:creationId xmlns:a16="http://schemas.microsoft.com/office/drawing/2014/main" id="{32FFF09E-2832-4085-952A-07C52E3DC337}"/>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grpSp>
      <p:sp>
        <p:nvSpPr>
          <p:cNvPr id="9" name="AutoShape 6">
            <a:extLst>
              <a:ext uri="{FF2B5EF4-FFF2-40B4-BE49-F238E27FC236}">
                <a16:creationId xmlns:a16="http://schemas.microsoft.com/office/drawing/2014/main" id="{46D27DB5-B134-4746-9490-A26E43396260}"/>
              </a:ext>
            </a:extLst>
          </p:cNvPr>
          <p:cNvSpPr>
            <a:spLocks noChangeArrowheads="1"/>
          </p:cNvSpPr>
          <p:nvPr/>
        </p:nvSpPr>
        <p:spPr bwMode="gray">
          <a:xfrm>
            <a:off x="3873620" y="5326374"/>
            <a:ext cx="1396760"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Click </a:t>
            </a:r>
            <a:r>
              <a:rPr kumimoji="0" lang="en-US" sz="1900" b="1" i="0" u="none" strike="noStrike" kern="0" cap="none" spc="0" normalizeH="0" baseline="0" noProof="0" dirty="0">
                <a:ln>
                  <a:noFill/>
                </a:ln>
                <a:solidFill>
                  <a:srgbClr val="00589A"/>
                </a:solidFill>
                <a:effectLst/>
                <a:uLnTx/>
                <a:uFillTx/>
                <a:latin typeface="Arial" charset="0"/>
              </a:rPr>
              <a:t>Next</a:t>
            </a:r>
          </a:p>
        </p:txBody>
      </p:sp>
    </p:spTree>
    <p:extLst>
      <p:ext uri="{BB962C8B-B14F-4D97-AF65-F5344CB8AC3E}">
        <p14:creationId xmlns:p14="http://schemas.microsoft.com/office/powerpoint/2010/main" val="1341068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BE10-2F13-4A8C-AF2D-F1E22A61FE1F}"/>
              </a:ext>
            </a:extLst>
          </p:cNvPr>
          <p:cNvSpPr>
            <a:spLocks noGrp="1"/>
          </p:cNvSpPr>
          <p:nvPr>
            <p:ph type="title"/>
          </p:nvPr>
        </p:nvSpPr>
        <p:spPr/>
        <p:txBody>
          <a:bodyPr/>
          <a:lstStyle/>
          <a:p>
            <a:r>
              <a:rPr lang="en-US" dirty="0"/>
              <a:t>Install Code</a:t>
            </a:r>
          </a:p>
        </p:txBody>
      </p:sp>
      <p:sp>
        <p:nvSpPr>
          <p:cNvPr id="3" name="Content Placeholder 2">
            <a:extLst>
              <a:ext uri="{FF2B5EF4-FFF2-40B4-BE49-F238E27FC236}">
                <a16:creationId xmlns:a16="http://schemas.microsoft.com/office/drawing/2014/main" id="{4A3D1A74-5237-4155-9BFA-175FF37D749C}"/>
              </a:ext>
            </a:extLst>
          </p:cNvPr>
          <p:cNvSpPr>
            <a:spLocks noGrp="1"/>
          </p:cNvSpPr>
          <p:nvPr>
            <p:ph idx="1"/>
          </p:nvPr>
        </p:nvSpPr>
        <p:spPr>
          <a:xfrm>
            <a:off x="457200" y="2013857"/>
            <a:ext cx="8229600" cy="4112306"/>
          </a:xfrm>
        </p:spPr>
        <p:txBody>
          <a:bodyPr/>
          <a:lstStyle/>
          <a:p>
            <a:r>
              <a:rPr lang="en-US" dirty="0"/>
              <a:t>Enter Install Code</a:t>
            </a:r>
          </a:p>
          <a:p>
            <a:r>
              <a:rPr lang="en-US" dirty="0"/>
              <a:t>Click Finish</a:t>
            </a:r>
          </a:p>
          <a:p>
            <a:r>
              <a:rPr lang="en-US" dirty="0"/>
              <a:t>In the Agents tab, click the Refresh icon</a:t>
            </a:r>
          </a:p>
          <a:p>
            <a:r>
              <a:rPr lang="en-US" dirty="0"/>
              <a:t>In the Dashboard tab, click the Refresh icon</a:t>
            </a:r>
          </a:p>
        </p:txBody>
      </p:sp>
    </p:spTree>
    <p:extLst>
      <p:ext uri="{BB962C8B-B14F-4D97-AF65-F5344CB8AC3E}">
        <p14:creationId xmlns:p14="http://schemas.microsoft.com/office/powerpoint/2010/main" val="1788668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4D095-DAA4-4188-BDE6-452E334CA27A}"/>
              </a:ext>
            </a:extLst>
          </p:cNvPr>
          <p:cNvSpPr>
            <a:spLocks noGrp="1"/>
          </p:cNvSpPr>
          <p:nvPr>
            <p:ph type="title"/>
          </p:nvPr>
        </p:nvSpPr>
        <p:spPr/>
        <p:txBody>
          <a:bodyPr/>
          <a:lstStyle/>
          <a:p>
            <a:r>
              <a:rPr lang="en-US" dirty="0" err="1"/>
              <a:t>DWAgent</a:t>
            </a:r>
            <a:r>
              <a:rPr lang="en-US" dirty="0"/>
              <a:t> desktop app</a:t>
            </a:r>
          </a:p>
        </p:txBody>
      </p:sp>
      <p:sp>
        <p:nvSpPr>
          <p:cNvPr id="3" name="Content Placeholder 2">
            <a:extLst>
              <a:ext uri="{FF2B5EF4-FFF2-40B4-BE49-F238E27FC236}">
                <a16:creationId xmlns:a16="http://schemas.microsoft.com/office/drawing/2014/main" id="{92264186-B800-408E-AF1F-067D85A6DB5A}"/>
              </a:ext>
            </a:extLst>
          </p:cNvPr>
          <p:cNvSpPr>
            <a:spLocks noGrp="1"/>
          </p:cNvSpPr>
          <p:nvPr>
            <p:ph idx="1"/>
          </p:nvPr>
        </p:nvSpPr>
        <p:spPr/>
        <p:txBody>
          <a:bodyPr/>
          <a:lstStyle/>
          <a:p>
            <a:r>
              <a:rPr lang="en-US" dirty="0"/>
              <a:t>Run the </a:t>
            </a:r>
            <a:r>
              <a:rPr lang="en-US" dirty="0" err="1"/>
              <a:t>DWAgent</a:t>
            </a:r>
            <a:r>
              <a:rPr lang="en-US" dirty="0"/>
              <a:t> desktop app</a:t>
            </a:r>
          </a:p>
          <a:p>
            <a:r>
              <a:rPr lang="en-US" dirty="0"/>
              <a:t>Click Configure</a:t>
            </a:r>
          </a:p>
          <a:p>
            <a:r>
              <a:rPr lang="en-US" dirty="0"/>
              <a:t>Select: Configure agent</a:t>
            </a:r>
          </a:p>
          <a:p>
            <a:r>
              <a:rPr lang="en-US" dirty="0"/>
              <a:t>Click Next</a:t>
            </a:r>
          </a:p>
          <a:p>
            <a:r>
              <a:rPr lang="en-US" dirty="0"/>
              <a:t>Click Next</a:t>
            </a:r>
          </a:p>
        </p:txBody>
      </p:sp>
      <p:pic>
        <p:nvPicPr>
          <p:cNvPr id="7" name="Picture 6">
            <a:extLst>
              <a:ext uri="{FF2B5EF4-FFF2-40B4-BE49-F238E27FC236}">
                <a16:creationId xmlns:a16="http://schemas.microsoft.com/office/drawing/2014/main" id="{767067F0-3CA6-4902-9C9C-6AFDB9FFB9AF}"/>
              </a:ext>
            </a:extLst>
          </p:cNvPr>
          <p:cNvPicPr>
            <a:picLocks noChangeAspect="1"/>
          </p:cNvPicPr>
          <p:nvPr/>
        </p:nvPicPr>
        <p:blipFill rotWithShape="1">
          <a:blip r:embed="rId2"/>
          <a:srcRect t="31114"/>
          <a:stretch/>
        </p:blipFill>
        <p:spPr>
          <a:xfrm>
            <a:off x="3396343" y="3581754"/>
            <a:ext cx="4699561" cy="21641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610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1CE52-DF40-4356-AC21-2C0FF2BD8A43}"/>
              </a:ext>
            </a:extLst>
          </p:cNvPr>
          <p:cNvSpPr>
            <a:spLocks noGrp="1"/>
          </p:cNvSpPr>
          <p:nvPr>
            <p:ph type="title"/>
          </p:nvPr>
        </p:nvSpPr>
        <p:spPr/>
        <p:txBody>
          <a:bodyPr/>
          <a:lstStyle/>
          <a:p>
            <a:r>
              <a:rPr lang="en-US" dirty="0"/>
              <a:t>Enter the Installation Code</a:t>
            </a:r>
          </a:p>
        </p:txBody>
      </p:sp>
      <p:sp>
        <p:nvSpPr>
          <p:cNvPr id="3" name="Content Placeholder 2">
            <a:extLst>
              <a:ext uri="{FF2B5EF4-FFF2-40B4-BE49-F238E27FC236}">
                <a16:creationId xmlns:a16="http://schemas.microsoft.com/office/drawing/2014/main" id="{8B43B414-7A0E-4340-A145-D64FC62BB08B}"/>
              </a:ext>
            </a:extLst>
          </p:cNvPr>
          <p:cNvSpPr>
            <a:spLocks noGrp="1"/>
          </p:cNvSpPr>
          <p:nvPr>
            <p:ph idx="1"/>
          </p:nvPr>
        </p:nvSpPr>
        <p:spPr/>
        <p:txBody>
          <a:bodyPr>
            <a:normAutofit fontScale="92500" lnSpcReduction="10000"/>
          </a:bodyPr>
          <a:lstStyle/>
          <a:p>
            <a:r>
              <a:rPr lang="en-US" dirty="0"/>
              <a:t>For Code, enter the Install Code that you wrote down</a:t>
            </a:r>
          </a:p>
          <a:p>
            <a:endParaRPr lang="en-US" dirty="0"/>
          </a:p>
          <a:p>
            <a:endParaRPr lang="en-US" dirty="0"/>
          </a:p>
          <a:p>
            <a:endParaRPr lang="en-US" dirty="0"/>
          </a:p>
          <a:p>
            <a:endParaRPr lang="en-US" dirty="0"/>
          </a:p>
          <a:p>
            <a:endParaRPr lang="en-US" dirty="0"/>
          </a:p>
          <a:p>
            <a:endParaRPr lang="en-US" dirty="0"/>
          </a:p>
          <a:p>
            <a:r>
              <a:rPr lang="en-US" dirty="0"/>
              <a:t>Click Next</a:t>
            </a:r>
          </a:p>
          <a:p>
            <a:endParaRPr lang="en-US" dirty="0"/>
          </a:p>
        </p:txBody>
      </p:sp>
      <p:pic>
        <p:nvPicPr>
          <p:cNvPr id="5" name="Picture 4">
            <a:extLst>
              <a:ext uri="{FF2B5EF4-FFF2-40B4-BE49-F238E27FC236}">
                <a16:creationId xmlns:a16="http://schemas.microsoft.com/office/drawing/2014/main" id="{6C52973F-9C1C-45B7-8CDB-81D96508AA8A}"/>
              </a:ext>
            </a:extLst>
          </p:cNvPr>
          <p:cNvPicPr>
            <a:picLocks noChangeAspect="1"/>
          </p:cNvPicPr>
          <p:nvPr/>
        </p:nvPicPr>
        <p:blipFill>
          <a:blip r:embed="rId2"/>
          <a:stretch>
            <a:fillRect/>
          </a:stretch>
        </p:blipFill>
        <p:spPr>
          <a:xfrm>
            <a:off x="304798" y="2480118"/>
            <a:ext cx="8437525" cy="28647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0073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10765-A7F7-470D-93DD-1706A2CD97C2}"/>
              </a:ext>
            </a:extLst>
          </p:cNvPr>
          <p:cNvSpPr>
            <a:spLocks noGrp="1"/>
          </p:cNvSpPr>
          <p:nvPr>
            <p:ph type="title"/>
          </p:nvPr>
        </p:nvSpPr>
        <p:spPr/>
        <p:txBody>
          <a:bodyPr/>
          <a:lstStyle/>
          <a:p>
            <a:r>
              <a:rPr lang="en-US" dirty="0"/>
              <a:t>Dashboard</a:t>
            </a:r>
          </a:p>
        </p:txBody>
      </p:sp>
      <p:sp>
        <p:nvSpPr>
          <p:cNvPr id="3" name="Content Placeholder 2">
            <a:extLst>
              <a:ext uri="{FF2B5EF4-FFF2-40B4-BE49-F238E27FC236}">
                <a16:creationId xmlns:a16="http://schemas.microsoft.com/office/drawing/2014/main" id="{6AED22CA-4AE6-4C0C-855F-11CCBFFE44A0}"/>
              </a:ext>
            </a:extLst>
          </p:cNvPr>
          <p:cNvSpPr>
            <a:spLocks noGrp="1"/>
          </p:cNvSpPr>
          <p:nvPr>
            <p:ph idx="1"/>
          </p:nvPr>
        </p:nvSpPr>
        <p:spPr/>
        <p:txBody>
          <a:bodyPr/>
          <a:lstStyle/>
          <a:p>
            <a:r>
              <a:rPr lang="en-US" dirty="0"/>
              <a:t>In the Dashboard, click the Refresh icon</a:t>
            </a:r>
          </a:p>
          <a:p>
            <a:r>
              <a:rPr lang="en-US" dirty="0"/>
              <a:t>The Agent should be visible with “</a:t>
            </a:r>
            <a:r>
              <a:rPr lang="en-US" b="1" dirty="0">
                <a:solidFill>
                  <a:schemeClr val="accent3">
                    <a:lumMod val="50000"/>
                  </a:schemeClr>
                </a:solidFill>
              </a:rPr>
              <a:t>Available</a:t>
            </a:r>
            <a:r>
              <a:rPr lang="en-US" dirty="0"/>
              <a:t>”</a:t>
            </a:r>
          </a:p>
        </p:txBody>
      </p:sp>
    </p:spTree>
    <p:extLst>
      <p:ext uri="{BB962C8B-B14F-4D97-AF65-F5344CB8AC3E}">
        <p14:creationId xmlns:p14="http://schemas.microsoft.com/office/powerpoint/2010/main" val="231638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Create a “Share” for remote access</a:t>
            </a:r>
          </a:p>
        </p:txBody>
      </p:sp>
      <p:sp>
        <p:nvSpPr>
          <p:cNvPr id="5" name="Text Placeholder 4"/>
          <p:cNvSpPr>
            <a:spLocks noGrp="1"/>
          </p:cNvSpPr>
          <p:nvPr>
            <p:ph type="body" idx="1"/>
          </p:nvPr>
        </p:nvSpPr>
        <p:spPr/>
        <p:txBody>
          <a:bodyPr>
            <a:normAutofit/>
          </a:bodyPr>
          <a:lstStyle/>
          <a:p>
            <a:r>
              <a:rPr lang="en-US" sz="3200" dirty="0"/>
              <a:t>Step 3</a:t>
            </a:r>
          </a:p>
        </p:txBody>
      </p:sp>
    </p:spTree>
    <p:extLst>
      <p:ext uri="{BB962C8B-B14F-4D97-AF65-F5344CB8AC3E}">
        <p14:creationId xmlns:p14="http://schemas.microsoft.com/office/powerpoint/2010/main" val="374448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ESTABLISH AN ACCOUNT WITH DWSERVICE.net</a:t>
            </a:r>
          </a:p>
        </p:txBody>
      </p:sp>
      <p:sp>
        <p:nvSpPr>
          <p:cNvPr id="5" name="Text Placeholder 4"/>
          <p:cNvSpPr>
            <a:spLocks noGrp="1"/>
          </p:cNvSpPr>
          <p:nvPr>
            <p:ph type="body" idx="1"/>
          </p:nvPr>
        </p:nvSpPr>
        <p:spPr/>
        <p:txBody>
          <a:bodyPr>
            <a:normAutofit/>
          </a:bodyPr>
          <a:lstStyle/>
          <a:p>
            <a:r>
              <a:rPr lang="en-US" sz="3200" dirty="0"/>
              <a:t>STEP 1</a:t>
            </a:r>
          </a:p>
        </p:txBody>
      </p:sp>
    </p:spTree>
    <p:extLst>
      <p:ext uri="{BB962C8B-B14F-4D97-AF65-F5344CB8AC3E}">
        <p14:creationId xmlns:p14="http://schemas.microsoft.com/office/powerpoint/2010/main" val="3923295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srcRect t="-61914" b="-61914"/>
          <a:stretch>
            <a:fillRect/>
          </a:stretch>
        </p:blipFill>
        <p:spPr>
          <a:xfrm>
            <a:off x="457200" y="272126"/>
            <a:ext cx="8229600" cy="4525963"/>
          </a:xfr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7BFF086E-B5D3-4B6A-97A9-B8CEA78C18FC}"/>
              </a:ext>
            </a:extLst>
          </p:cNvPr>
          <p:cNvSpPr txBox="1"/>
          <p:nvPr/>
        </p:nvSpPr>
        <p:spPr>
          <a:xfrm>
            <a:off x="406908" y="480060"/>
            <a:ext cx="7362849" cy="954107"/>
          </a:xfrm>
          <a:prstGeom prst="rect">
            <a:avLst/>
          </a:prstGeom>
          <a:noFill/>
        </p:spPr>
        <p:txBody>
          <a:bodyPr wrap="none" rtlCol="0">
            <a:spAutoFit/>
          </a:bodyPr>
          <a:lstStyle/>
          <a:p>
            <a:pPr marL="285750" indent="-285750">
              <a:buFont typeface="Arial" panose="020B0604020202020204" pitchFamily="34" charset="0"/>
              <a:buChar char="•"/>
            </a:pPr>
            <a:r>
              <a:rPr lang="en-US" sz="2800" dirty="0">
                <a:solidFill>
                  <a:schemeClr val="bg2"/>
                </a:solidFill>
              </a:rPr>
              <a:t>Log in to DWService.net using your credentials.</a:t>
            </a:r>
          </a:p>
          <a:p>
            <a:pPr marL="285750" indent="-285750">
              <a:buFont typeface="Arial" panose="020B0604020202020204" pitchFamily="34" charset="0"/>
              <a:buChar char="•"/>
            </a:pPr>
            <a:r>
              <a:rPr lang="en-US" sz="2800" dirty="0">
                <a:solidFill>
                  <a:schemeClr val="bg2"/>
                </a:solidFill>
              </a:rPr>
              <a:t>Click the green +” plus icon to add a new share.</a:t>
            </a:r>
          </a:p>
        </p:txBody>
      </p:sp>
      <p:grpSp>
        <p:nvGrpSpPr>
          <p:cNvPr id="7" name="Group 6">
            <a:extLst>
              <a:ext uri="{FF2B5EF4-FFF2-40B4-BE49-F238E27FC236}">
                <a16:creationId xmlns:a16="http://schemas.microsoft.com/office/drawing/2014/main" id="{9D84B8D2-56C6-4433-B611-F38F2B868CFE}"/>
              </a:ext>
            </a:extLst>
          </p:cNvPr>
          <p:cNvGrpSpPr/>
          <p:nvPr/>
        </p:nvGrpSpPr>
        <p:grpSpPr>
          <a:xfrm>
            <a:off x="2944368" y="3270037"/>
            <a:ext cx="616297" cy="252085"/>
            <a:chOff x="5051425" y="3779121"/>
            <a:chExt cx="1109663" cy="571500"/>
          </a:xfrm>
        </p:grpSpPr>
        <p:sp>
          <p:nvSpPr>
            <p:cNvPr id="9" name="Freeform 768">
              <a:extLst>
                <a:ext uri="{FF2B5EF4-FFF2-40B4-BE49-F238E27FC236}">
                  <a16:creationId xmlns:a16="http://schemas.microsoft.com/office/drawing/2014/main" id="{1892E507-810F-4B17-83B1-D23E44A49F08}"/>
                </a:ext>
              </a:extLst>
            </p:cNvPr>
            <p:cNvSpPr>
              <a:spLocks/>
            </p:cNvSpPr>
            <p:nvPr/>
          </p:nvSpPr>
          <p:spPr bwMode="gray">
            <a:xfrm>
              <a:off x="5051425" y="3779121"/>
              <a:ext cx="1109663" cy="571500"/>
            </a:xfrm>
            <a:custGeom>
              <a:avLst/>
              <a:gdLst>
                <a:gd name="T0" fmla="*/ 299 w 699"/>
                <a:gd name="T1" fmla="*/ 0 h 360"/>
                <a:gd name="T2" fmla="*/ 36 w 699"/>
                <a:gd name="T3" fmla="*/ 119 h 360"/>
                <a:gd name="T4" fmla="*/ 100 w 699"/>
                <a:gd name="T5" fmla="*/ 314 h 360"/>
                <a:gd name="T6" fmla="*/ 353 w 699"/>
                <a:gd name="T7" fmla="*/ 358 h 360"/>
                <a:gd name="T8" fmla="*/ 664 w 699"/>
                <a:gd name="T9" fmla="*/ 199 h 360"/>
                <a:gd name="T10" fmla="*/ 468 w 699"/>
                <a:gd name="T11" fmla="*/ 32 h 360"/>
                <a:gd name="T12" fmla="*/ 310 w 699"/>
                <a:gd name="T13" fmla="*/ 40 h 360"/>
                <a:gd name="T14" fmla="*/ 237 w 699"/>
                <a:gd name="T15" fmla="*/ 92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9" h="360">
                  <a:moveTo>
                    <a:pt x="299" y="0"/>
                  </a:moveTo>
                  <a:cubicBezTo>
                    <a:pt x="180" y="5"/>
                    <a:pt x="72" y="38"/>
                    <a:pt x="36" y="119"/>
                  </a:cubicBezTo>
                  <a:cubicBezTo>
                    <a:pt x="0" y="200"/>
                    <a:pt x="34" y="275"/>
                    <a:pt x="100" y="314"/>
                  </a:cubicBezTo>
                  <a:cubicBezTo>
                    <a:pt x="166" y="353"/>
                    <a:pt x="243" y="360"/>
                    <a:pt x="353" y="358"/>
                  </a:cubicBezTo>
                  <a:cubicBezTo>
                    <a:pt x="462" y="356"/>
                    <a:pt x="630" y="343"/>
                    <a:pt x="664" y="199"/>
                  </a:cubicBezTo>
                  <a:cubicBezTo>
                    <a:pt x="699" y="55"/>
                    <a:pt x="541" y="38"/>
                    <a:pt x="468" y="32"/>
                  </a:cubicBezTo>
                  <a:cubicBezTo>
                    <a:pt x="396" y="27"/>
                    <a:pt x="337" y="33"/>
                    <a:pt x="310" y="40"/>
                  </a:cubicBezTo>
                  <a:cubicBezTo>
                    <a:pt x="283" y="46"/>
                    <a:pt x="245" y="65"/>
                    <a:pt x="237" y="92"/>
                  </a:cubicBezTo>
                </a:path>
              </a:pathLst>
            </a:custGeom>
            <a:noFill/>
            <a:ln w="28575" cap="flat" cmpd="sng">
              <a:solidFill>
                <a:srgbClr val="FF5050"/>
              </a:solidFill>
              <a:prstDash val="solid"/>
              <a:round/>
              <a:headEnd/>
              <a:tailEnd/>
            </a:ln>
            <a:effectLst>
              <a:outerShdw blurRad="88900" dist="889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txBody>
            <a:bodyPr wrap="squar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768">
              <a:extLst>
                <a:ext uri="{FF2B5EF4-FFF2-40B4-BE49-F238E27FC236}">
                  <a16:creationId xmlns:a16="http://schemas.microsoft.com/office/drawing/2014/main" id="{47650FBC-7728-473F-AC26-A02F07634CE3}"/>
                </a:ext>
              </a:extLst>
            </p:cNvPr>
            <p:cNvSpPr>
              <a:spLocks/>
            </p:cNvSpPr>
            <p:nvPr/>
          </p:nvSpPr>
          <p:spPr bwMode="gray">
            <a:xfrm>
              <a:off x="5051425" y="3779121"/>
              <a:ext cx="1109663" cy="571500"/>
            </a:xfrm>
            <a:custGeom>
              <a:avLst/>
              <a:gdLst>
                <a:gd name="T0" fmla="*/ 299 w 699"/>
                <a:gd name="T1" fmla="*/ 0 h 360"/>
                <a:gd name="T2" fmla="*/ 36 w 699"/>
                <a:gd name="T3" fmla="*/ 119 h 360"/>
                <a:gd name="T4" fmla="*/ 100 w 699"/>
                <a:gd name="T5" fmla="*/ 314 h 360"/>
                <a:gd name="T6" fmla="*/ 353 w 699"/>
                <a:gd name="T7" fmla="*/ 358 h 360"/>
                <a:gd name="T8" fmla="*/ 664 w 699"/>
                <a:gd name="T9" fmla="*/ 199 h 360"/>
                <a:gd name="T10" fmla="*/ 468 w 699"/>
                <a:gd name="T11" fmla="*/ 32 h 360"/>
                <a:gd name="T12" fmla="*/ 310 w 699"/>
                <a:gd name="T13" fmla="*/ 40 h 360"/>
                <a:gd name="T14" fmla="*/ 237 w 699"/>
                <a:gd name="T15" fmla="*/ 92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9" h="360">
                  <a:moveTo>
                    <a:pt x="299" y="0"/>
                  </a:moveTo>
                  <a:cubicBezTo>
                    <a:pt x="180" y="5"/>
                    <a:pt x="72" y="38"/>
                    <a:pt x="36" y="119"/>
                  </a:cubicBezTo>
                  <a:cubicBezTo>
                    <a:pt x="0" y="200"/>
                    <a:pt x="34" y="275"/>
                    <a:pt x="100" y="314"/>
                  </a:cubicBezTo>
                  <a:cubicBezTo>
                    <a:pt x="166" y="353"/>
                    <a:pt x="243" y="360"/>
                    <a:pt x="353" y="358"/>
                  </a:cubicBezTo>
                  <a:cubicBezTo>
                    <a:pt x="462" y="356"/>
                    <a:pt x="630" y="343"/>
                    <a:pt x="664" y="199"/>
                  </a:cubicBezTo>
                  <a:cubicBezTo>
                    <a:pt x="699" y="55"/>
                    <a:pt x="541" y="38"/>
                    <a:pt x="468" y="32"/>
                  </a:cubicBezTo>
                  <a:cubicBezTo>
                    <a:pt x="396" y="27"/>
                    <a:pt x="337" y="33"/>
                    <a:pt x="310" y="40"/>
                  </a:cubicBezTo>
                  <a:cubicBezTo>
                    <a:pt x="283" y="46"/>
                    <a:pt x="245" y="65"/>
                    <a:pt x="237" y="92"/>
                  </a:cubicBezTo>
                </a:path>
              </a:pathLst>
            </a:custGeom>
            <a:noFill/>
            <a:ln w="28575" cap="flat" cmpd="sng">
              <a:solidFill>
                <a:srgbClr val="FF3737"/>
              </a:solidFill>
              <a:prstDash val="solid"/>
              <a:round/>
              <a:headEnd/>
              <a:tailEnd/>
            </a:ln>
            <a:effectLst>
              <a:prstShdw prst="shdw17" dist="17961" dir="2700000">
                <a:srgbClr val="FF5050">
                  <a:gamma/>
                  <a:shade val="60000"/>
                  <a:invGamma/>
                </a:srgbClr>
              </a:prstShdw>
            </a:effectLst>
            <a:extLst>
              <a:ext uri="{909E8E84-426E-40DD-AFC4-6F175D3DCCD1}">
                <a14:hiddenFill xmlns:a14="http://schemas.microsoft.com/office/drawing/2010/main">
                  <a:solidFill>
                    <a:schemeClr val="accent1"/>
                  </a:solidFill>
                </a14:hiddenFill>
              </a:ext>
            </a:extLst>
          </p:spPr>
          <p:txBody>
            <a:bodyPr wrap="squar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1" name="Group 10">
            <a:extLst>
              <a:ext uri="{FF2B5EF4-FFF2-40B4-BE49-F238E27FC236}">
                <a16:creationId xmlns:a16="http://schemas.microsoft.com/office/drawing/2014/main" id="{07A5DCED-A9FC-4DE8-BA47-B3CAF853D1CC}"/>
              </a:ext>
            </a:extLst>
          </p:cNvPr>
          <p:cNvGrpSpPr/>
          <p:nvPr/>
        </p:nvGrpSpPr>
        <p:grpSpPr>
          <a:xfrm rot="5188785">
            <a:off x="1954958" y="2015381"/>
            <a:ext cx="1950521" cy="284580"/>
            <a:chOff x="6465036" y="3883155"/>
            <a:chExt cx="838200" cy="0"/>
          </a:xfrm>
        </p:grpSpPr>
        <p:sp>
          <p:nvSpPr>
            <p:cNvPr id="15" name="Line 860">
              <a:extLst>
                <a:ext uri="{FF2B5EF4-FFF2-40B4-BE49-F238E27FC236}">
                  <a16:creationId xmlns:a16="http://schemas.microsoft.com/office/drawing/2014/main" id="{451F8E94-0B47-4A04-A280-051C7852D619}"/>
                </a:ext>
              </a:extLst>
            </p:cNvPr>
            <p:cNvSpPr>
              <a:spLocks noChangeShapeType="1"/>
            </p:cNvSpPr>
            <p:nvPr/>
          </p:nvSpPr>
          <p:spPr bwMode="auto">
            <a:xfrm>
              <a:off x="6465036" y="3883155"/>
              <a:ext cx="838200" cy="0"/>
            </a:xfrm>
            <a:prstGeom prst="line">
              <a:avLst/>
            </a:prstGeom>
            <a:noFill/>
            <a:ln w="28575">
              <a:solidFill>
                <a:srgbClr val="FF0000"/>
              </a:solidFill>
              <a:round/>
              <a:headEnd/>
              <a:tailEnd type="triangle" w="lg" len="lg"/>
            </a:ln>
            <a:effectLst>
              <a:outerShdw blurRad="88900" dist="88900" dir="2700000" algn="tl"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860">
              <a:extLst>
                <a:ext uri="{FF2B5EF4-FFF2-40B4-BE49-F238E27FC236}">
                  <a16:creationId xmlns:a16="http://schemas.microsoft.com/office/drawing/2014/main" id="{D4651F98-D0BA-4262-B1FD-99457D4BB4AA}"/>
                </a:ext>
              </a:extLst>
            </p:cNvPr>
            <p:cNvSpPr>
              <a:spLocks noChangeShapeType="1"/>
            </p:cNvSpPr>
            <p:nvPr/>
          </p:nvSpPr>
          <p:spPr bwMode="auto">
            <a:xfrm>
              <a:off x="6465036" y="3883155"/>
              <a:ext cx="838200" cy="0"/>
            </a:xfrm>
            <a:prstGeom prst="line">
              <a:avLst/>
            </a:prstGeom>
            <a:noFill/>
            <a:ln w="28575">
              <a:solidFill>
                <a:srgbClr val="FF0000"/>
              </a:solidFill>
              <a:round/>
              <a:headEnd/>
              <a:tailEnd type="triangle" w="lg" len="lg"/>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 name="AutoShape 6">
            <a:extLst>
              <a:ext uri="{FF2B5EF4-FFF2-40B4-BE49-F238E27FC236}">
                <a16:creationId xmlns:a16="http://schemas.microsoft.com/office/drawing/2014/main" id="{336B63E9-5C02-4B4E-B2C9-58DB0038C12F}"/>
              </a:ext>
            </a:extLst>
          </p:cNvPr>
          <p:cNvSpPr>
            <a:spLocks noChangeArrowheads="1"/>
          </p:cNvSpPr>
          <p:nvPr/>
        </p:nvSpPr>
        <p:spPr bwMode="gray">
          <a:xfrm>
            <a:off x="414808" y="3810984"/>
            <a:ext cx="8195791" cy="1916632"/>
          </a:xfrm>
          <a:prstGeom prst="roundRect">
            <a:avLst>
              <a:gd name="adj" fmla="val 11986"/>
            </a:avLst>
          </a:prstGeom>
          <a:solidFill>
            <a:srgbClr val="94B9F6"/>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lvl="0">
              <a:lnSpc>
                <a:spcPct val="85000"/>
              </a:lnSpc>
              <a:defRPr/>
            </a:pPr>
            <a:r>
              <a:rPr lang="en-US" sz="1900" b="1" kern="0" dirty="0">
                <a:solidFill>
                  <a:sysClr val="windowText" lastClr="000000"/>
                </a:solidFill>
                <a:latin typeface="Arial" charset="0"/>
              </a:rPr>
              <a:t>Note: </a:t>
            </a:r>
            <a:r>
              <a:rPr kumimoji="0" lang="en-US" sz="1900" b="0" i="0" u="none" strike="noStrike" kern="0" cap="none" spc="0" normalizeH="0" baseline="0" noProof="0" dirty="0">
                <a:ln>
                  <a:noFill/>
                </a:ln>
                <a:solidFill>
                  <a:sysClr val="windowText" lastClr="000000"/>
                </a:solidFill>
                <a:effectLst/>
                <a:uLnTx/>
                <a:uFillTx/>
                <a:latin typeface="Arial" charset="0"/>
              </a:rPr>
              <a:t>In order to be able to create a </a:t>
            </a:r>
            <a:r>
              <a:rPr kumimoji="0" lang="en-US" sz="1900" b="0" i="0" u="sng" strike="noStrike" kern="0" cap="none" spc="0" normalizeH="0" baseline="0" noProof="0" dirty="0">
                <a:ln>
                  <a:noFill/>
                </a:ln>
                <a:solidFill>
                  <a:sysClr val="windowText" lastClr="000000"/>
                </a:solidFill>
                <a:effectLst/>
                <a:uLnTx/>
                <a:uFillTx/>
                <a:latin typeface="Arial" charset="0"/>
              </a:rPr>
              <a:t>persistent</a:t>
            </a:r>
            <a:r>
              <a:rPr kumimoji="0" lang="en-US" sz="1900" b="0" i="0" u="none" strike="noStrike" kern="0" cap="none" spc="0" normalizeH="0" baseline="0" noProof="0" dirty="0">
                <a:ln>
                  <a:noFill/>
                </a:ln>
                <a:solidFill>
                  <a:sysClr val="windowText" lastClr="000000"/>
                </a:solidFill>
                <a:effectLst/>
                <a:uLnTx/>
                <a:uFillTx/>
                <a:latin typeface="Arial" charset="0"/>
              </a:rPr>
              <a:t> share that a user can connect to, that user must have an email address registered with </a:t>
            </a:r>
            <a:r>
              <a:rPr kumimoji="0" lang="en-US" sz="1900" b="0" i="0" u="none" strike="noStrike" kern="0" cap="none" spc="0" normalizeH="0" baseline="0" noProof="0" dirty="0" err="1">
                <a:ln>
                  <a:noFill/>
                </a:ln>
                <a:solidFill>
                  <a:sysClr val="windowText" lastClr="000000"/>
                </a:solidFill>
                <a:effectLst/>
                <a:uLnTx/>
                <a:uFillTx/>
                <a:latin typeface="Arial" charset="0"/>
              </a:rPr>
              <a:t>dwservice</a:t>
            </a:r>
            <a:r>
              <a:rPr kumimoji="0" lang="en-US" sz="1900" b="0" i="0" u="none" strike="noStrike" kern="0" cap="none" spc="0" normalizeH="0" baseline="0" noProof="0" dirty="0">
                <a:ln>
                  <a:noFill/>
                </a:ln>
                <a:solidFill>
                  <a:sysClr val="windowText" lastClr="000000"/>
                </a:solidFill>
                <a:effectLst/>
                <a:uLnTx/>
                <a:uFillTx/>
                <a:latin typeface="Arial" charset="0"/>
              </a:rPr>
              <a:t>.  </a:t>
            </a:r>
          </a:p>
          <a:p>
            <a:pPr marL="0" marR="0" lvl="0" indent="0" algn="l" defTabSz="914400" eaLnBrk="1" fontAlgn="auto" latinLnBrk="0" hangingPunct="1">
              <a:lnSpc>
                <a:spcPct val="85000"/>
              </a:lnSpc>
              <a:spcBef>
                <a:spcPts val="0"/>
              </a:spcBef>
              <a:spcAft>
                <a:spcPts val="0"/>
              </a:spcAft>
              <a:buClrTx/>
              <a:buSzTx/>
              <a:buFontTx/>
              <a:buNone/>
              <a:tabLst/>
              <a:defRPr/>
            </a:pPr>
            <a:endParaRPr lang="en-US" sz="1900" kern="0" dirty="0">
              <a:solidFill>
                <a:sysClr val="windowText" lastClr="000000"/>
              </a:solidFill>
              <a:latin typeface="Arial" charset="0"/>
            </a:endParaRPr>
          </a:p>
          <a:p>
            <a:pPr lvl="0">
              <a:lnSpc>
                <a:spcPct val="85000"/>
              </a:lnSpc>
              <a:defRPr/>
            </a:pPr>
            <a:r>
              <a:rPr kumimoji="0" lang="en-US" sz="1900" b="0" i="0" u="none" strike="noStrike" kern="0" cap="none" spc="0" normalizeH="0" baseline="0" noProof="0" dirty="0">
                <a:ln>
                  <a:noFill/>
                </a:ln>
                <a:solidFill>
                  <a:sysClr val="windowText" lastClr="000000"/>
                </a:solidFill>
                <a:effectLst/>
                <a:uLnTx/>
                <a:uFillTx/>
                <a:latin typeface="Arial" charset="0"/>
              </a:rPr>
              <a:t>You can send a </a:t>
            </a:r>
            <a:r>
              <a:rPr kumimoji="0" lang="en-US" sz="1900" b="0" i="0" u="sng" strike="noStrike" kern="0" cap="none" spc="0" normalizeH="0" baseline="0" noProof="0" dirty="0">
                <a:ln>
                  <a:noFill/>
                </a:ln>
                <a:solidFill>
                  <a:sysClr val="windowText" lastClr="000000"/>
                </a:solidFill>
                <a:effectLst/>
                <a:uLnTx/>
                <a:uFillTx/>
                <a:latin typeface="Arial" charset="0"/>
              </a:rPr>
              <a:t>temporary</a:t>
            </a:r>
            <a:r>
              <a:rPr kumimoji="0" lang="en-US" sz="1900" b="0" i="0" u="none" strike="noStrike" kern="0" cap="none" spc="0" normalizeH="0" baseline="0" noProof="0" dirty="0">
                <a:ln>
                  <a:noFill/>
                </a:ln>
                <a:solidFill>
                  <a:sysClr val="windowText" lastClr="000000"/>
                </a:solidFill>
                <a:effectLst/>
                <a:uLnTx/>
                <a:uFillTx/>
                <a:latin typeface="Arial" charset="0"/>
              </a:rPr>
              <a:t> “link” to non-registered users, but those </a:t>
            </a:r>
            <a:br>
              <a:rPr kumimoji="0" lang="en-US" sz="1900" b="0" i="0" u="none" strike="noStrike" kern="0" cap="none" spc="0" normalizeH="0" baseline="0" noProof="0" dirty="0">
                <a:ln>
                  <a:noFill/>
                </a:ln>
                <a:solidFill>
                  <a:sysClr val="windowText" lastClr="000000"/>
                </a:solidFill>
                <a:effectLst/>
                <a:uLnTx/>
                <a:uFillTx/>
                <a:latin typeface="Arial" charset="0"/>
              </a:rPr>
            </a:br>
            <a:r>
              <a:rPr kumimoji="0" lang="en-US" sz="1900" b="0" i="0" u="none" strike="noStrike" kern="0" cap="none" spc="0" normalizeH="0" baseline="0" noProof="0" dirty="0">
                <a:ln>
                  <a:noFill/>
                </a:ln>
                <a:solidFill>
                  <a:sysClr val="windowText" lastClr="000000"/>
                </a:solidFill>
                <a:effectLst/>
                <a:uLnTx/>
                <a:uFillTx/>
                <a:latin typeface="Arial" charset="0"/>
              </a:rPr>
              <a:t>links will not work after rebooting, or restarting </a:t>
            </a:r>
            <a:r>
              <a:rPr kumimoji="0" lang="en-US" sz="1900" b="0" i="0" u="none" strike="noStrike" kern="0" cap="none" spc="0" normalizeH="0" baseline="0" noProof="0" dirty="0" err="1">
                <a:ln>
                  <a:noFill/>
                </a:ln>
                <a:solidFill>
                  <a:sysClr val="windowText" lastClr="000000"/>
                </a:solidFill>
                <a:effectLst/>
                <a:uLnTx/>
                <a:uFillTx/>
                <a:latin typeface="Arial" charset="0"/>
              </a:rPr>
              <a:t>DWService</a:t>
            </a:r>
            <a:r>
              <a:rPr kumimoji="0" lang="en-US" sz="1900" b="0" i="0" u="none" strike="noStrike" kern="0" cap="none" spc="0" normalizeH="0" baseline="0" noProof="0" dirty="0">
                <a:ln>
                  <a:noFill/>
                </a:ln>
                <a:solidFill>
                  <a:sysClr val="windowText" lastClr="000000"/>
                </a:solidFill>
                <a:effectLst/>
                <a:uLnTx/>
                <a:uFillTx/>
                <a:latin typeface="Arial" charset="0"/>
              </a:rPr>
              <a:t>, or </a:t>
            </a:r>
            <a:br>
              <a:rPr kumimoji="0" lang="en-US" sz="1900" b="0" i="0" u="none" strike="noStrike" kern="0" cap="none" spc="0" normalizeH="0" baseline="0" noProof="0" dirty="0">
                <a:ln>
                  <a:noFill/>
                </a:ln>
                <a:solidFill>
                  <a:sysClr val="windowText" lastClr="000000"/>
                </a:solidFill>
                <a:effectLst/>
                <a:uLnTx/>
                <a:uFillTx/>
                <a:latin typeface="Arial" charset="0"/>
              </a:rPr>
            </a:br>
            <a:r>
              <a:rPr kumimoji="0" lang="en-US" sz="1900" b="0" i="0" u="none" strike="noStrike" kern="0" cap="none" spc="0" normalizeH="0" baseline="0" noProof="0" dirty="0">
                <a:ln>
                  <a:noFill/>
                </a:ln>
                <a:solidFill>
                  <a:sysClr val="windowText" lastClr="000000"/>
                </a:solidFill>
                <a:effectLst/>
                <a:uLnTx/>
                <a:uFillTx/>
                <a:latin typeface="Arial" charset="0"/>
              </a:rPr>
              <a:t>making changes to any of the </a:t>
            </a:r>
            <a:r>
              <a:rPr kumimoji="0" lang="en-US" sz="1900" b="0" i="0" u="none" strike="noStrike" kern="0" cap="none" spc="0" normalizeH="0" baseline="0" noProof="0" dirty="0" err="1">
                <a:ln>
                  <a:noFill/>
                </a:ln>
                <a:solidFill>
                  <a:sysClr val="windowText" lastClr="000000"/>
                </a:solidFill>
                <a:effectLst/>
                <a:uLnTx/>
                <a:uFillTx/>
                <a:latin typeface="Arial" charset="0"/>
              </a:rPr>
              <a:t>DWService</a:t>
            </a:r>
            <a:r>
              <a:rPr kumimoji="0" lang="en-US" sz="1900" b="0" i="0" u="none" strike="noStrike" kern="0" cap="none" spc="0" normalizeH="0" baseline="0" noProof="0" dirty="0">
                <a:ln>
                  <a:noFill/>
                </a:ln>
                <a:solidFill>
                  <a:sysClr val="windowText" lastClr="000000"/>
                </a:solidFill>
                <a:effectLst/>
                <a:uLnTx/>
                <a:uFillTx/>
                <a:latin typeface="Arial" charset="0"/>
              </a:rPr>
              <a:t> configurations</a:t>
            </a:r>
          </a:p>
        </p:txBody>
      </p:sp>
      <p:pic>
        <p:nvPicPr>
          <p:cNvPr id="14" name="Content Placeholder 11">
            <a:extLst>
              <a:ext uri="{FF2B5EF4-FFF2-40B4-BE49-F238E27FC236}">
                <a16:creationId xmlns:a16="http://schemas.microsoft.com/office/drawing/2014/main" id="{95B4A4FD-D9D5-4310-B14E-BD1B005B4E22}"/>
              </a:ext>
            </a:extLst>
          </p:cNvPr>
          <p:cNvPicPr>
            <a:picLocks noChangeAspect="1"/>
          </p:cNvPicPr>
          <p:nvPr/>
        </p:nvPicPr>
        <p:blipFill rotWithShape="1">
          <a:blip r:embed="rId2"/>
          <a:srcRect l="96259" t="77338" r="2195" b="16328"/>
          <a:stretch/>
        </p:blipFill>
        <p:spPr>
          <a:xfrm>
            <a:off x="7813301" y="4898798"/>
            <a:ext cx="680225" cy="6845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812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rcRect t="5701" b="5701"/>
          <a:stretch>
            <a:fillRect/>
          </a:stretch>
        </p:blipFill>
        <p:spPr>
          <a:xfrm>
            <a:off x="868680" y="2676684"/>
            <a:ext cx="7319772" cy="4025593"/>
          </a:xfr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9C4CB907-C6F4-474E-B63B-3A7F5704103B}"/>
              </a:ext>
            </a:extLst>
          </p:cNvPr>
          <p:cNvSpPr txBox="1"/>
          <p:nvPr/>
        </p:nvSpPr>
        <p:spPr>
          <a:xfrm>
            <a:off x="141732" y="193714"/>
            <a:ext cx="8837676"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2"/>
                </a:solidFill>
              </a:rPr>
              <a:t>Assign a name that is meaningful to person you are creating a share for (ask them remote user what share name they prefer or use a naming convention) Optionally, include a description.</a:t>
            </a:r>
          </a:p>
          <a:p>
            <a:pPr marL="285750" indent="-285750">
              <a:buFont typeface="Arial" panose="020B0604020202020204" pitchFamily="34" charset="0"/>
              <a:buChar char="•"/>
            </a:pPr>
            <a:r>
              <a:rPr lang="en-US" sz="2400" dirty="0">
                <a:solidFill>
                  <a:schemeClr val="bg2"/>
                </a:solidFill>
              </a:rPr>
              <a:t>Naming convention for shares:</a:t>
            </a:r>
            <a:br>
              <a:rPr lang="en-US" sz="2400" dirty="0">
                <a:solidFill>
                  <a:schemeClr val="bg2"/>
                </a:solidFill>
              </a:rPr>
            </a:br>
            <a:r>
              <a:rPr lang="en-US" sz="2400" dirty="0">
                <a:solidFill>
                  <a:schemeClr val="bg2"/>
                </a:solidFill>
              </a:rPr>
              <a:t>CAMS-</a:t>
            </a:r>
            <a:r>
              <a:rPr lang="en-US" sz="2400" dirty="0">
                <a:solidFill>
                  <a:schemeClr val="bg2"/>
                </a:solidFill>
                <a:latin typeface="Times New Roman" panose="02020603050405020304" pitchFamily="18" charset="0"/>
                <a:cs typeface="Times New Roman" panose="02020603050405020304" pitchFamily="18" charset="0"/>
              </a:rPr>
              <a:t>&lt;network name&gt;</a:t>
            </a:r>
            <a:r>
              <a:rPr lang="en-US" sz="2400" dirty="0">
                <a:solidFill>
                  <a:schemeClr val="bg2"/>
                </a:solidFill>
              </a:rPr>
              <a:t>/CAMS-</a:t>
            </a:r>
            <a:r>
              <a:rPr lang="en-US" sz="2400" dirty="0">
                <a:solidFill>
                  <a:schemeClr val="bg2"/>
                </a:solidFill>
                <a:latin typeface="Times New Roman" panose="02020603050405020304" pitchFamily="18" charset="0"/>
                <a:cs typeface="Times New Roman" panose="02020603050405020304" pitchFamily="18" charset="0"/>
              </a:rPr>
              <a:t>&lt;camera list&gt;</a:t>
            </a:r>
            <a:r>
              <a:rPr lang="en-US" sz="2400" dirty="0">
                <a:solidFill>
                  <a:schemeClr val="bg2"/>
                </a:solidFill>
              </a:rPr>
              <a:t>-</a:t>
            </a:r>
            <a:r>
              <a:rPr lang="en-US" sz="2400" dirty="0">
                <a:solidFill>
                  <a:schemeClr val="bg2"/>
                </a:solidFill>
                <a:latin typeface="Times New Roman" panose="02020603050405020304" pitchFamily="18" charset="0"/>
                <a:cs typeface="Times New Roman" panose="02020603050405020304" pitchFamily="18" charset="0"/>
              </a:rPr>
              <a:t>&lt;site name&gt;</a:t>
            </a:r>
            <a:r>
              <a:rPr lang="en-US" sz="2400" dirty="0">
                <a:solidFill>
                  <a:schemeClr val="bg2"/>
                </a:solidFill>
              </a:rPr>
              <a:t>-</a:t>
            </a:r>
            <a:r>
              <a:rPr lang="en-US" sz="2400" dirty="0">
                <a:solidFill>
                  <a:schemeClr val="bg2"/>
                </a:solidFill>
                <a:latin typeface="Times New Roman" panose="02020603050405020304" pitchFamily="18" charset="0"/>
                <a:cs typeface="Times New Roman" panose="02020603050405020304" pitchFamily="18" charset="0"/>
              </a:rPr>
              <a:t>&lt;user&gt;</a:t>
            </a:r>
            <a:br>
              <a:rPr lang="en-US" sz="2400" dirty="0">
                <a:solidFill>
                  <a:schemeClr val="bg2"/>
                </a:solidFill>
                <a:latin typeface="Times New Roman" panose="02020603050405020304" pitchFamily="18" charset="0"/>
                <a:cs typeface="Times New Roman" panose="02020603050405020304" pitchFamily="18" charset="0"/>
              </a:rPr>
            </a:br>
            <a:r>
              <a:rPr lang="en-US" sz="2400" dirty="0">
                <a:solidFill>
                  <a:schemeClr val="bg2"/>
                </a:solidFill>
                <a:latin typeface="Times New Roman" panose="02020603050405020304" pitchFamily="18" charset="0"/>
                <a:cs typeface="Times New Roman" panose="02020603050405020304" pitchFamily="18" charset="0"/>
              </a:rPr>
              <a:t>Example:  </a:t>
            </a:r>
            <a:r>
              <a:rPr lang="en-US" dirty="0">
                <a:solidFill>
                  <a:schemeClr val="bg2"/>
                </a:solidFill>
              </a:rPr>
              <a:t>CAMS-SA/CAMS-6000,6020-Bredel-Dave Samuels</a:t>
            </a:r>
          </a:p>
          <a:p>
            <a:pPr marL="285750" indent="-285750">
              <a:buFont typeface="Arial" panose="020B0604020202020204" pitchFamily="34" charset="0"/>
              <a:buChar char="•"/>
            </a:pPr>
            <a:endParaRPr lang="en-US" sz="2400" dirty="0">
              <a:solidFill>
                <a:schemeClr val="bg2"/>
              </a:solidFill>
            </a:endParaRPr>
          </a:p>
        </p:txBody>
      </p:sp>
      <p:sp>
        <p:nvSpPr>
          <p:cNvPr id="5" name="TextBox 4">
            <a:extLst>
              <a:ext uri="{FF2B5EF4-FFF2-40B4-BE49-F238E27FC236}">
                <a16:creationId xmlns:a16="http://schemas.microsoft.com/office/drawing/2014/main" id="{54907E6D-BFF4-43EA-903C-931F76BA7DCF}"/>
              </a:ext>
            </a:extLst>
          </p:cNvPr>
          <p:cNvSpPr txBox="1"/>
          <p:nvPr/>
        </p:nvSpPr>
        <p:spPr>
          <a:xfrm>
            <a:off x="2017776" y="2839366"/>
            <a:ext cx="5814060" cy="338554"/>
          </a:xfrm>
          <a:prstGeom prst="rect">
            <a:avLst/>
          </a:prstGeom>
          <a:solidFill>
            <a:schemeClr val="tx1"/>
          </a:solidFill>
          <a:ln w="38100">
            <a:solidFill>
              <a:srgbClr val="C00000"/>
            </a:solidFill>
          </a:ln>
          <a:effectLst>
            <a:outerShdw blurRad="50800" dist="38100" dir="2700000" algn="tl" rotWithShape="0">
              <a:prstClr val="black">
                <a:alpha val="40000"/>
              </a:prstClr>
            </a:outerShdw>
          </a:effectLst>
        </p:spPr>
        <p:txBody>
          <a:bodyPr wrap="square" rtlCol="0">
            <a:spAutoFit/>
          </a:bodyPr>
          <a:lstStyle/>
          <a:p>
            <a:r>
              <a:rPr lang="en-US" sz="1600" dirty="0">
                <a:solidFill>
                  <a:srgbClr val="002060"/>
                </a:solidFill>
              </a:rPr>
              <a:t>Enter the email used to register for </a:t>
            </a:r>
            <a:r>
              <a:rPr lang="en-US" sz="1600" dirty="0" err="1">
                <a:solidFill>
                  <a:srgbClr val="002060"/>
                </a:solidFill>
              </a:rPr>
              <a:t>DWService</a:t>
            </a:r>
            <a:endParaRPr lang="en-US" sz="1600" dirty="0">
              <a:solidFill>
                <a:srgbClr val="002060"/>
              </a:solidFill>
            </a:endParaRPr>
          </a:p>
        </p:txBody>
      </p:sp>
      <p:grpSp>
        <p:nvGrpSpPr>
          <p:cNvPr id="7" name="Group 6">
            <a:extLst>
              <a:ext uri="{FF2B5EF4-FFF2-40B4-BE49-F238E27FC236}">
                <a16:creationId xmlns:a16="http://schemas.microsoft.com/office/drawing/2014/main" id="{E3DCC1B9-CDF9-4CBD-8F12-A05911AA0463}"/>
              </a:ext>
            </a:extLst>
          </p:cNvPr>
          <p:cNvGrpSpPr/>
          <p:nvPr/>
        </p:nvGrpSpPr>
        <p:grpSpPr bwMode="gray">
          <a:xfrm rot="12089866">
            <a:off x="2123169" y="4373595"/>
            <a:ext cx="1110131" cy="45719"/>
            <a:chOff x="4525611" y="2844553"/>
            <a:chExt cx="838200" cy="0"/>
          </a:xfrm>
        </p:grpSpPr>
        <p:cxnSp>
          <p:nvCxnSpPr>
            <p:cNvPr id="9" name="Line 860">
              <a:extLst>
                <a:ext uri="{FF2B5EF4-FFF2-40B4-BE49-F238E27FC236}">
                  <a16:creationId xmlns:a16="http://schemas.microsoft.com/office/drawing/2014/main" id="{39B96947-3B0F-4009-A3B3-76227A7B5764}"/>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outerShdw blurRad="88900" dist="889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0" name="Line 860">
              <a:extLst>
                <a:ext uri="{FF2B5EF4-FFF2-40B4-BE49-F238E27FC236}">
                  <a16:creationId xmlns:a16="http://schemas.microsoft.com/office/drawing/2014/main" id="{B3397F57-BE91-49C4-A281-792822C6D1E2}"/>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grpSp>
      <p:sp>
        <p:nvSpPr>
          <p:cNvPr id="11" name="AutoShape 6">
            <a:extLst>
              <a:ext uri="{FF2B5EF4-FFF2-40B4-BE49-F238E27FC236}">
                <a16:creationId xmlns:a16="http://schemas.microsoft.com/office/drawing/2014/main" id="{62E4D9BF-FBE1-41FC-B500-15F07AF2247B}"/>
              </a:ext>
            </a:extLst>
          </p:cNvPr>
          <p:cNvSpPr>
            <a:spLocks noChangeArrowheads="1"/>
          </p:cNvSpPr>
          <p:nvPr/>
        </p:nvSpPr>
        <p:spPr bwMode="gray">
          <a:xfrm>
            <a:off x="3042168" y="4437257"/>
            <a:ext cx="3856980"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Check the box for Full access</a:t>
            </a:r>
          </a:p>
        </p:txBody>
      </p:sp>
      <p:sp>
        <p:nvSpPr>
          <p:cNvPr id="3" name="Rectangle 2">
            <a:extLst>
              <a:ext uri="{FF2B5EF4-FFF2-40B4-BE49-F238E27FC236}">
                <a16:creationId xmlns:a16="http://schemas.microsoft.com/office/drawing/2014/main" id="{3260067B-5829-4A9E-A045-D0ACF46FC660}"/>
              </a:ext>
            </a:extLst>
          </p:cNvPr>
          <p:cNvSpPr/>
          <p:nvPr/>
        </p:nvSpPr>
        <p:spPr>
          <a:xfrm>
            <a:off x="1984248" y="3255263"/>
            <a:ext cx="5820156" cy="580645"/>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597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indent="-457200" algn="l">
              <a:buFont typeface="Arial" panose="020B0604020202020204" pitchFamily="34" charset="0"/>
              <a:buChar char="•"/>
            </a:pPr>
            <a:r>
              <a:rPr lang="en-US" sz="2800" dirty="0"/>
              <a:t>In the check box, click “</a:t>
            </a:r>
            <a:r>
              <a:rPr lang="en-US" sz="2800" b="1" dirty="0"/>
              <a:t>Always</a:t>
            </a:r>
            <a:r>
              <a:rPr lang="en-US" sz="2800" dirty="0"/>
              <a:t>”</a:t>
            </a:r>
          </a:p>
        </p:txBody>
      </p:sp>
      <p:pic>
        <p:nvPicPr>
          <p:cNvPr id="4" name="Content Placeholder 3"/>
          <p:cNvPicPr>
            <a:picLocks noGrp="1" noChangeAspect="1"/>
          </p:cNvPicPr>
          <p:nvPr>
            <p:ph idx="1"/>
          </p:nvPr>
        </p:nvPicPr>
        <p:blipFill>
          <a:blip r:embed="rId2"/>
          <a:srcRect l="-6058" r="-6058"/>
          <a:stretch>
            <a:fillRect/>
          </a:stretch>
        </p:blipFill>
        <p:spPr>
          <a:xfrm>
            <a:off x="457200" y="1600200"/>
            <a:ext cx="8229600" cy="4525963"/>
          </a:xfr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026F9E7E-D270-45BF-B899-AF0961818788}"/>
              </a:ext>
            </a:extLst>
          </p:cNvPr>
          <p:cNvGrpSpPr/>
          <p:nvPr/>
        </p:nvGrpSpPr>
        <p:grpSpPr bwMode="gray">
          <a:xfrm rot="14444852">
            <a:off x="1720667" y="2808267"/>
            <a:ext cx="1110131" cy="45719"/>
            <a:chOff x="4525611" y="2844553"/>
            <a:chExt cx="838200" cy="0"/>
          </a:xfrm>
        </p:grpSpPr>
        <p:cxnSp>
          <p:nvCxnSpPr>
            <p:cNvPr id="6" name="Line 860">
              <a:extLst>
                <a:ext uri="{FF2B5EF4-FFF2-40B4-BE49-F238E27FC236}">
                  <a16:creationId xmlns:a16="http://schemas.microsoft.com/office/drawing/2014/main" id="{9F16F8F3-F191-4036-9CF3-EF71B909285A}"/>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outerShdw blurRad="88900" dist="889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7" name="Line 860">
              <a:extLst>
                <a:ext uri="{FF2B5EF4-FFF2-40B4-BE49-F238E27FC236}">
                  <a16:creationId xmlns:a16="http://schemas.microsoft.com/office/drawing/2014/main" id="{AF54AE64-DE72-4EB9-BFA9-C41D00EDF6FE}"/>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grpSp>
      <p:sp>
        <p:nvSpPr>
          <p:cNvPr id="8" name="AutoShape 6">
            <a:extLst>
              <a:ext uri="{FF2B5EF4-FFF2-40B4-BE49-F238E27FC236}">
                <a16:creationId xmlns:a16="http://schemas.microsoft.com/office/drawing/2014/main" id="{C21E1AEA-A90C-4016-8DC0-051D33CF4C96}"/>
              </a:ext>
            </a:extLst>
          </p:cNvPr>
          <p:cNvSpPr>
            <a:spLocks noChangeArrowheads="1"/>
          </p:cNvSpPr>
          <p:nvPr/>
        </p:nvSpPr>
        <p:spPr bwMode="gray">
          <a:xfrm>
            <a:off x="2125887" y="3203524"/>
            <a:ext cx="3856980" cy="611231"/>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Check the box to allow the share to be used 24/7.</a:t>
            </a:r>
          </a:p>
        </p:txBody>
      </p:sp>
    </p:spTree>
    <p:extLst>
      <p:ext uri="{BB962C8B-B14F-4D97-AF65-F5344CB8AC3E}">
        <p14:creationId xmlns:p14="http://schemas.microsoft.com/office/powerpoint/2010/main" val="643548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5689" r="-5689"/>
          <a:stretch>
            <a:fillRect/>
          </a:stretch>
        </p:blipFill>
        <p:spPr>
          <a:xfrm>
            <a:off x="374904" y="1513332"/>
            <a:ext cx="8229600" cy="4525963"/>
          </a:xfr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5E6F3D89-1AE0-44A2-9D8C-A8FC353F95D2}"/>
              </a:ext>
            </a:extLst>
          </p:cNvPr>
          <p:cNvGrpSpPr/>
          <p:nvPr/>
        </p:nvGrpSpPr>
        <p:grpSpPr bwMode="gray">
          <a:xfrm rot="8845142">
            <a:off x="1018006" y="1407672"/>
            <a:ext cx="1675360" cy="63382"/>
            <a:chOff x="4525611" y="2844553"/>
            <a:chExt cx="838200" cy="0"/>
          </a:xfrm>
        </p:grpSpPr>
        <p:cxnSp>
          <p:nvCxnSpPr>
            <p:cNvPr id="6" name="Line 860">
              <a:extLst>
                <a:ext uri="{FF2B5EF4-FFF2-40B4-BE49-F238E27FC236}">
                  <a16:creationId xmlns:a16="http://schemas.microsoft.com/office/drawing/2014/main" id="{BE6D6EA5-C06C-498E-931F-DBBF4DEA1302}"/>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outerShdw blurRad="88900" dist="889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7" name="Line 860">
              <a:extLst>
                <a:ext uri="{FF2B5EF4-FFF2-40B4-BE49-F238E27FC236}">
                  <a16:creationId xmlns:a16="http://schemas.microsoft.com/office/drawing/2014/main" id="{C3433E0B-2E3B-4291-9F54-058737C0FF6A}"/>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grpSp>
      <p:sp>
        <p:nvSpPr>
          <p:cNvPr id="8" name="AutoShape 6">
            <a:extLst>
              <a:ext uri="{FF2B5EF4-FFF2-40B4-BE49-F238E27FC236}">
                <a16:creationId xmlns:a16="http://schemas.microsoft.com/office/drawing/2014/main" id="{1061000A-218E-4518-B511-FE287FF3676D}"/>
              </a:ext>
            </a:extLst>
          </p:cNvPr>
          <p:cNvSpPr>
            <a:spLocks noChangeArrowheads="1"/>
          </p:cNvSpPr>
          <p:nvPr/>
        </p:nvSpPr>
        <p:spPr bwMode="gray">
          <a:xfrm>
            <a:off x="2527026" y="748678"/>
            <a:ext cx="5035061" cy="611231"/>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Unnecessary unless you want to create and manage a special password for this share</a:t>
            </a:r>
          </a:p>
        </p:txBody>
      </p:sp>
      <p:grpSp>
        <p:nvGrpSpPr>
          <p:cNvPr id="9" name="Group 8">
            <a:extLst>
              <a:ext uri="{FF2B5EF4-FFF2-40B4-BE49-F238E27FC236}">
                <a16:creationId xmlns:a16="http://schemas.microsoft.com/office/drawing/2014/main" id="{2238B22D-9A9E-42FC-88D9-8E23A7343B37}"/>
              </a:ext>
            </a:extLst>
          </p:cNvPr>
          <p:cNvGrpSpPr/>
          <p:nvPr/>
        </p:nvGrpSpPr>
        <p:grpSpPr bwMode="gray">
          <a:xfrm rot="13119953">
            <a:off x="1035070" y="4319764"/>
            <a:ext cx="1675360" cy="63382"/>
            <a:chOff x="4525611" y="2844553"/>
            <a:chExt cx="838200" cy="0"/>
          </a:xfrm>
        </p:grpSpPr>
        <p:cxnSp>
          <p:nvCxnSpPr>
            <p:cNvPr id="10" name="Line 860">
              <a:extLst>
                <a:ext uri="{FF2B5EF4-FFF2-40B4-BE49-F238E27FC236}">
                  <a16:creationId xmlns:a16="http://schemas.microsoft.com/office/drawing/2014/main" id="{4DD577C3-44D6-4BCB-8C07-1A0F59D821F6}"/>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outerShdw blurRad="88900" dist="889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1" name="Line 860">
              <a:extLst>
                <a:ext uri="{FF2B5EF4-FFF2-40B4-BE49-F238E27FC236}">
                  <a16:creationId xmlns:a16="http://schemas.microsoft.com/office/drawing/2014/main" id="{C25A67EF-0748-499B-B8B4-5C861BBD9CED}"/>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grpSp>
      <p:sp>
        <p:nvSpPr>
          <p:cNvPr id="12" name="AutoShape 6">
            <a:extLst>
              <a:ext uri="{FF2B5EF4-FFF2-40B4-BE49-F238E27FC236}">
                <a16:creationId xmlns:a16="http://schemas.microsoft.com/office/drawing/2014/main" id="{40300507-4504-40CA-AF4B-280FFCCB969B}"/>
              </a:ext>
            </a:extLst>
          </p:cNvPr>
          <p:cNvSpPr>
            <a:spLocks noChangeArrowheads="1"/>
          </p:cNvSpPr>
          <p:nvPr/>
        </p:nvSpPr>
        <p:spPr bwMode="gray">
          <a:xfrm>
            <a:off x="522339" y="4363352"/>
            <a:ext cx="3439433" cy="886200"/>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1" i="0" u="none" strike="noStrike" kern="0" cap="none" spc="0" normalizeH="0" baseline="0" noProof="0" dirty="0">
                <a:ln>
                  <a:noFill/>
                </a:ln>
                <a:solidFill>
                  <a:srgbClr val="00589A"/>
                </a:solidFill>
                <a:effectLst/>
                <a:uLnTx/>
                <a:uFillTx/>
                <a:latin typeface="Arial" charset="0"/>
              </a:rPr>
              <a:t>Check this box </a:t>
            </a:r>
            <a:r>
              <a:rPr kumimoji="0" lang="en-US" sz="1900" b="0" i="0" u="none" strike="noStrike" kern="0" cap="none" spc="0" normalizeH="0" baseline="0" noProof="0" dirty="0">
                <a:ln>
                  <a:noFill/>
                </a:ln>
                <a:solidFill>
                  <a:srgbClr val="00589A"/>
                </a:solidFill>
                <a:effectLst/>
                <a:uLnTx/>
                <a:uFillTx/>
                <a:latin typeface="Arial" charset="0"/>
              </a:rPr>
              <a:t>to allow a temporary direct link to be sent to non-registered users. </a:t>
            </a:r>
          </a:p>
        </p:txBody>
      </p:sp>
      <p:grpSp>
        <p:nvGrpSpPr>
          <p:cNvPr id="24" name="Group 23">
            <a:extLst>
              <a:ext uri="{FF2B5EF4-FFF2-40B4-BE49-F238E27FC236}">
                <a16:creationId xmlns:a16="http://schemas.microsoft.com/office/drawing/2014/main" id="{1B49696B-4F25-4FAD-A4DF-55E5411A10C0}"/>
              </a:ext>
            </a:extLst>
          </p:cNvPr>
          <p:cNvGrpSpPr/>
          <p:nvPr/>
        </p:nvGrpSpPr>
        <p:grpSpPr bwMode="gray">
          <a:xfrm rot="13119953">
            <a:off x="6433570" y="3402488"/>
            <a:ext cx="1675360" cy="63382"/>
            <a:chOff x="4525611" y="2844553"/>
            <a:chExt cx="838200" cy="0"/>
          </a:xfrm>
        </p:grpSpPr>
        <p:cxnSp>
          <p:nvCxnSpPr>
            <p:cNvPr id="25" name="Line 860">
              <a:extLst>
                <a:ext uri="{FF2B5EF4-FFF2-40B4-BE49-F238E27FC236}">
                  <a16:creationId xmlns:a16="http://schemas.microsoft.com/office/drawing/2014/main" id="{2402C7CD-FF53-4C1F-9D55-F8358126E276}"/>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outerShdw blurRad="88900" dist="889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6" name="Line 860">
              <a:extLst>
                <a:ext uri="{FF2B5EF4-FFF2-40B4-BE49-F238E27FC236}">
                  <a16:creationId xmlns:a16="http://schemas.microsoft.com/office/drawing/2014/main" id="{AA6C72D3-7F9B-4325-B788-1EE7A0CD69B8}"/>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grpSp>
      <p:sp>
        <p:nvSpPr>
          <p:cNvPr id="27" name="AutoShape 6">
            <a:extLst>
              <a:ext uri="{FF2B5EF4-FFF2-40B4-BE49-F238E27FC236}">
                <a16:creationId xmlns:a16="http://schemas.microsoft.com/office/drawing/2014/main" id="{CE18A012-842A-4E40-8AE3-2B917AFC8A62}"/>
              </a:ext>
            </a:extLst>
          </p:cNvPr>
          <p:cNvSpPr>
            <a:spLocks noChangeArrowheads="1"/>
          </p:cNvSpPr>
          <p:nvPr/>
        </p:nvSpPr>
        <p:spPr bwMode="gray">
          <a:xfrm>
            <a:off x="4109207" y="3272176"/>
            <a:ext cx="4701147" cy="2503116"/>
          </a:xfrm>
          <a:prstGeom prst="roundRect">
            <a:avLst>
              <a:gd name="adj" fmla="val 6823"/>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i="0" u="none" strike="noStrike" kern="0" cap="none" spc="0" normalizeH="0" baseline="0" noProof="0" dirty="0">
                <a:ln>
                  <a:noFill/>
                </a:ln>
                <a:solidFill>
                  <a:srgbClr val="00589A"/>
                </a:solidFill>
                <a:effectLst/>
                <a:uLnTx/>
                <a:uFillTx/>
                <a:latin typeface="Arial" charset="0"/>
              </a:rPr>
              <a:t>Add the email used by the remote user that “they” used for registering with </a:t>
            </a:r>
            <a:r>
              <a:rPr kumimoji="0" lang="en-US" i="0" u="none" strike="noStrike" kern="0" cap="none" spc="0" normalizeH="0" baseline="0" noProof="0" dirty="0" err="1">
                <a:ln>
                  <a:noFill/>
                </a:ln>
                <a:solidFill>
                  <a:srgbClr val="00589A"/>
                </a:solidFill>
                <a:effectLst/>
                <a:uLnTx/>
                <a:uFillTx/>
                <a:latin typeface="Arial" charset="0"/>
              </a:rPr>
              <a:t>DWService</a:t>
            </a:r>
            <a:r>
              <a:rPr lang="en-US" kern="0" dirty="0">
                <a:solidFill>
                  <a:srgbClr val="00589A"/>
                </a:solidFill>
                <a:latin typeface="Arial" charset="0"/>
              </a:rPr>
              <a:t>.  </a:t>
            </a:r>
            <a:br>
              <a:rPr lang="en-US" kern="0" dirty="0">
                <a:solidFill>
                  <a:srgbClr val="00589A"/>
                </a:solidFill>
                <a:latin typeface="Arial" charset="0"/>
              </a:rPr>
            </a:br>
            <a:r>
              <a:rPr lang="en-US" b="1" kern="0" dirty="0">
                <a:solidFill>
                  <a:srgbClr val="00589A"/>
                </a:solidFill>
                <a:latin typeface="Arial" charset="0"/>
              </a:rPr>
              <a:t>Note: </a:t>
            </a:r>
            <a:r>
              <a:rPr lang="en-US" kern="0" dirty="0">
                <a:solidFill>
                  <a:srgbClr val="00589A"/>
                </a:solidFill>
                <a:latin typeface="Arial" charset="0"/>
              </a:rPr>
              <a:t>While it is possible to add multiple users here, it is probably best to add yourself to a share so you can test if Shares are working.  </a:t>
            </a:r>
            <a:br>
              <a:rPr lang="en-US" kern="0" dirty="0">
                <a:solidFill>
                  <a:srgbClr val="00589A"/>
                </a:solidFill>
                <a:latin typeface="Arial" charset="0"/>
              </a:rPr>
            </a:br>
            <a:r>
              <a:rPr lang="en-US" kern="0" dirty="0">
                <a:solidFill>
                  <a:srgbClr val="00589A"/>
                </a:solidFill>
                <a:latin typeface="Arial" charset="0"/>
              </a:rPr>
              <a:t>It is also a good practice to add a separate share for each remote user, especially for:</a:t>
            </a:r>
            <a:br>
              <a:rPr lang="en-US" kern="0" dirty="0">
                <a:solidFill>
                  <a:srgbClr val="00589A"/>
                </a:solidFill>
                <a:latin typeface="Arial" charset="0"/>
              </a:rPr>
            </a:br>
            <a:r>
              <a:rPr lang="en-US" b="1" kern="0" dirty="0">
                <a:solidFill>
                  <a:srgbClr val="00589A"/>
                </a:solidFill>
                <a:latin typeface="Arial" charset="0"/>
              </a:rPr>
              <a:t>mogulskier@hotmail.com</a:t>
            </a:r>
            <a:br>
              <a:rPr lang="en-US" kern="0" dirty="0">
                <a:solidFill>
                  <a:srgbClr val="00589A"/>
                </a:solidFill>
                <a:latin typeface="Arial" charset="0"/>
              </a:rPr>
            </a:br>
            <a:r>
              <a:rPr lang="en-US" b="1" kern="0" dirty="0">
                <a:solidFill>
                  <a:srgbClr val="00589A"/>
                </a:solidFill>
                <a:latin typeface="Arial" charset="0"/>
              </a:rPr>
              <a:t>pjenniskens@seti.org</a:t>
            </a:r>
            <a:endParaRPr kumimoji="0" lang="en-US" b="1" i="0" u="none" strike="noStrike" kern="0" cap="none" spc="0" normalizeH="0" baseline="0" noProof="0" dirty="0">
              <a:ln>
                <a:noFill/>
              </a:ln>
              <a:solidFill>
                <a:srgbClr val="00589A"/>
              </a:solidFill>
              <a:effectLst/>
              <a:uLnTx/>
              <a:uFillTx/>
              <a:latin typeface="Arial" charset="0"/>
            </a:endParaRPr>
          </a:p>
        </p:txBody>
      </p:sp>
      <p:sp>
        <p:nvSpPr>
          <p:cNvPr id="28" name="AutoShape 6">
            <a:extLst>
              <a:ext uri="{FF2B5EF4-FFF2-40B4-BE49-F238E27FC236}">
                <a16:creationId xmlns:a16="http://schemas.microsoft.com/office/drawing/2014/main" id="{BDEC4215-36D9-4B81-B8A2-6DFD815CF926}"/>
              </a:ext>
            </a:extLst>
          </p:cNvPr>
          <p:cNvSpPr>
            <a:spLocks noChangeArrowheads="1"/>
          </p:cNvSpPr>
          <p:nvPr/>
        </p:nvSpPr>
        <p:spPr bwMode="gray">
          <a:xfrm>
            <a:off x="1272061" y="6330607"/>
            <a:ext cx="5674291" cy="324505"/>
          </a:xfrm>
          <a:prstGeom prst="roundRect">
            <a:avLst>
              <a:gd name="adj" fmla="val 11986"/>
            </a:avLst>
          </a:prstGeom>
          <a:solidFill>
            <a:srgbClr val="94B9F6"/>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1" i="1" u="none" strike="noStrike" kern="0" cap="none" spc="0" normalizeH="0" baseline="0" noProof="0" dirty="0">
                <a:ln>
                  <a:noFill/>
                </a:ln>
                <a:solidFill>
                  <a:sysClr val="windowText" lastClr="000000"/>
                </a:solidFill>
                <a:effectLst/>
                <a:uLnTx/>
                <a:uFillTx/>
                <a:latin typeface="Arial" charset="0"/>
              </a:rPr>
              <a:t>It’s a good practice to add a share for yourself.</a:t>
            </a:r>
          </a:p>
        </p:txBody>
      </p:sp>
      <p:sp>
        <p:nvSpPr>
          <p:cNvPr id="2" name="TextBox 1">
            <a:extLst>
              <a:ext uri="{FF2B5EF4-FFF2-40B4-BE49-F238E27FC236}">
                <a16:creationId xmlns:a16="http://schemas.microsoft.com/office/drawing/2014/main" id="{CB97EBF3-6B5D-4BD7-A48A-DED6D2872343}"/>
              </a:ext>
            </a:extLst>
          </p:cNvPr>
          <p:cNvSpPr txBox="1"/>
          <p:nvPr/>
        </p:nvSpPr>
        <p:spPr>
          <a:xfrm>
            <a:off x="4637554" y="2442661"/>
            <a:ext cx="2079415" cy="523220"/>
          </a:xfrm>
          <a:prstGeom prst="rect">
            <a:avLst/>
          </a:prstGeom>
          <a:noFill/>
        </p:spPr>
        <p:txBody>
          <a:bodyPr wrap="none" rtlCol="0">
            <a:spAutoFit/>
          </a:bodyPr>
          <a:lstStyle/>
          <a:p>
            <a:r>
              <a:rPr lang="en-US" sz="1400" b="1" dirty="0">
                <a:solidFill>
                  <a:schemeClr val="bg1"/>
                </a:solidFill>
                <a:latin typeface="Arial" panose="020B0604020202020204" pitchFamily="34" charset="0"/>
                <a:cs typeface="Arial" panose="020B0604020202020204" pitchFamily="34" charset="0"/>
              </a:rPr>
              <a:t>pjenniskens@seti.org</a:t>
            </a:r>
            <a:br>
              <a:rPr lang="en-US" sz="1400" b="1" dirty="0">
                <a:solidFill>
                  <a:schemeClr val="bg1"/>
                </a:solidFill>
                <a:latin typeface="Arial" panose="020B0604020202020204" pitchFamily="34" charset="0"/>
                <a:cs typeface="Arial" panose="020B0604020202020204" pitchFamily="34" charset="0"/>
              </a:rPr>
            </a:br>
            <a:r>
              <a:rPr lang="en-US" sz="1400" b="1" dirty="0" err="1">
                <a:solidFill>
                  <a:schemeClr val="bg1"/>
                </a:solidFill>
                <a:latin typeface="Arial" panose="020B0604020202020204" pitchFamily="34" charset="0"/>
                <a:cs typeface="Arial" panose="020B0604020202020204" pitchFamily="34" charset="0"/>
              </a:rPr>
              <a:t>yourself@yourdomain</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577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rcRect t="5546" b="5546"/>
          <a:stretch>
            <a:fillRect/>
          </a:stretch>
        </p:blipFill>
        <p:spPr>
          <a:xfrm>
            <a:off x="445770" y="2180844"/>
            <a:ext cx="8229600" cy="4525963"/>
          </a:xfr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A43AF18B-D68E-4A55-9BB8-74F0C65BBC71}"/>
              </a:ext>
            </a:extLst>
          </p:cNvPr>
          <p:cNvSpPr txBox="1"/>
          <p:nvPr/>
        </p:nvSpPr>
        <p:spPr>
          <a:xfrm>
            <a:off x="141732" y="280582"/>
            <a:ext cx="883767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2"/>
                </a:solidFill>
              </a:rPr>
              <a:t>After clicking “</a:t>
            </a:r>
            <a:r>
              <a:rPr lang="en-US" sz="2400" b="1" dirty="0">
                <a:solidFill>
                  <a:schemeClr val="bg2"/>
                </a:solidFill>
              </a:rPr>
              <a:t>Accept</a:t>
            </a:r>
            <a:r>
              <a:rPr lang="en-US" sz="2400" dirty="0">
                <a:solidFill>
                  <a:schemeClr val="bg2"/>
                </a:solidFill>
              </a:rPr>
              <a:t>”, </a:t>
            </a:r>
            <a:r>
              <a:rPr lang="en-US" sz="2400" dirty="0" err="1">
                <a:solidFill>
                  <a:schemeClr val="bg2"/>
                </a:solidFill>
              </a:rPr>
              <a:t>DWService</a:t>
            </a:r>
            <a:r>
              <a:rPr lang="en-US" sz="2400" dirty="0">
                <a:solidFill>
                  <a:schemeClr val="bg2"/>
                </a:solidFill>
              </a:rPr>
              <a:t> will display and Assigned link. This link is temporary, since it changes often. For example, if you change anything about the share, such as modifying the description, the link will change.  Therefore, ignore this for now and click Close.</a:t>
            </a:r>
          </a:p>
        </p:txBody>
      </p:sp>
    </p:spTree>
    <p:extLst>
      <p:ext uri="{BB962C8B-B14F-4D97-AF65-F5344CB8AC3E}">
        <p14:creationId xmlns:p14="http://schemas.microsoft.com/office/powerpoint/2010/main" val="3772370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EAE803-7F67-463D-845F-DFDB8F2CDD63}"/>
              </a:ext>
            </a:extLst>
          </p:cNvPr>
          <p:cNvPicPr>
            <a:picLocks noChangeAspect="1"/>
          </p:cNvPicPr>
          <p:nvPr/>
        </p:nvPicPr>
        <p:blipFill>
          <a:blip r:embed="rId2"/>
          <a:stretch>
            <a:fillRect/>
          </a:stretch>
        </p:blipFill>
        <p:spPr>
          <a:xfrm>
            <a:off x="117364" y="2061972"/>
            <a:ext cx="8916908" cy="4541352"/>
          </a:xfrm>
          <a:prstGeom prst="rect">
            <a:avLst/>
          </a:prstGeom>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DF9A380D-A8E3-435F-800F-D40F99231015}"/>
              </a:ext>
            </a:extLst>
          </p:cNvPr>
          <p:cNvGrpSpPr/>
          <p:nvPr/>
        </p:nvGrpSpPr>
        <p:grpSpPr bwMode="gray">
          <a:xfrm rot="11132118">
            <a:off x="1329235" y="4573480"/>
            <a:ext cx="2414527" cy="287665"/>
            <a:chOff x="4525611" y="2844553"/>
            <a:chExt cx="838200" cy="0"/>
          </a:xfrm>
        </p:grpSpPr>
        <p:cxnSp>
          <p:nvCxnSpPr>
            <p:cNvPr id="7" name="Line 860">
              <a:extLst>
                <a:ext uri="{FF2B5EF4-FFF2-40B4-BE49-F238E27FC236}">
                  <a16:creationId xmlns:a16="http://schemas.microsoft.com/office/drawing/2014/main" id="{38E71BC1-0A56-4E28-8BC5-7717C8200CE1}"/>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outerShdw blurRad="88900" dist="889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8" name="Line 860">
              <a:extLst>
                <a:ext uri="{FF2B5EF4-FFF2-40B4-BE49-F238E27FC236}">
                  <a16:creationId xmlns:a16="http://schemas.microsoft.com/office/drawing/2014/main" id="{693D231A-24DF-41CB-806D-E28E1B323F46}"/>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grpSp>
      <p:grpSp>
        <p:nvGrpSpPr>
          <p:cNvPr id="9" name="Group 8">
            <a:extLst>
              <a:ext uri="{FF2B5EF4-FFF2-40B4-BE49-F238E27FC236}">
                <a16:creationId xmlns:a16="http://schemas.microsoft.com/office/drawing/2014/main" id="{0A42FAF9-288F-4403-A787-7584F0C77F63}"/>
              </a:ext>
            </a:extLst>
          </p:cNvPr>
          <p:cNvGrpSpPr/>
          <p:nvPr/>
        </p:nvGrpSpPr>
        <p:grpSpPr>
          <a:xfrm rot="5400000">
            <a:off x="6873553" y="1850181"/>
            <a:ext cx="3273554" cy="377872"/>
            <a:chOff x="6133525" y="3157282"/>
            <a:chExt cx="1434755" cy="2229292"/>
          </a:xfrm>
        </p:grpSpPr>
        <p:sp>
          <p:nvSpPr>
            <p:cNvPr id="10" name="Freeform 64">
              <a:extLst>
                <a:ext uri="{FF2B5EF4-FFF2-40B4-BE49-F238E27FC236}">
                  <a16:creationId xmlns:a16="http://schemas.microsoft.com/office/drawing/2014/main" id="{8860AC92-BE4C-4E51-B20B-885703949B70}"/>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11" name="Freeform 65">
              <a:extLst>
                <a:ext uri="{FF2B5EF4-FFF2-40B4-BE49-F238E27FC236}">
                  <a16:creationId xmlns:a16="http://schemas.microsoft.com/office/drawing/2014/main" id="{546D5400-FEE2-4EB8-A301-9EB90CA7D283}"/>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12" name="AutoShape 6">
            <a:extLst>
              <a:ext uri="{FF2B5EF4-FFF2-40B4-BE49-F238E27FC236}">
                <a16:creationId xmlns:a16="http://schemas.microsoft.com/office/drawing/2014/main" id="{8C252800-931B-46AB-85D5-89C1D3A739F3}"/>
              </a:ext>
            </a:extLst>
          </p:cNvPr>
          <p:cNvSpPr>
            <a:spLocks noChangeArrowheads="1"/>
          </p:cNvSpPr>
          <p:nvPr/>
        </p:nvSpPr>
        <p:spPr bwMode="gray">
          <a:xfrm>
            <a:off x="3654817" y="4758067"/>
            <a:ext cx="1749287"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Shares Pane </a:t>
            </a:r>
          </a:p>
        </p:txBody>
      </p:sp>
      <p:grpSp>
        <p:nvGrpSpPr>
          <p:cNvPr id="13" name="Group 12">
            <a:extLst>
              <a:ext uri="{FF2B5EF4-FFF2-40B4-BE49-F238E27FC236}">
                <a16:creationId xmlns:a16="http://schemas.microsoft.com/office/drawing/2014/main" id="{1554BE02-3BD3-4D5C-A7D6-55DE2F121F6E}"/>
              </a:ext>
            </a:extLst>
          </p:cNvPr>
          <p:cNvGrpSpPr/>
          <p:nvPr/>
        </p:nvGrpSpPr>
        <p:grpSpPr bwMode="gray">
          <a:xfrm rot="10800000">
            <a:off x="5613198" y="5242846"/>
            <a:ext cx="1135073" cy="287665"/>
            <a:chOff x="4525611" y="2844553"/>
            <a:chExt cx="838200" cy="0"/>
          </a:xfrm>
        </p:grpSpPr>
        <p:cxnSp>
          <p:nvCxnSpPr>
            <p:cNvPr id="14" name="Line 860">
              <a:extLst>
                <a:ext uri="{FF2B5EF4-FFF2-40B4-BE49-F238E27FC236}">
                  <a16:creationId xmlns:a16="http://schemas.microsoft.com/office/drawing/2014/main" id="{307173B9-D3C7-42D7-A613-4FFBDE0C6260}"/>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outerShdw blurRad="88900" dist="889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5" name="Line 860">
              <a:extLst>
                <a:ext uri="{FF2B5EF4-FFF2-40B4-BE49-F238E27FC236}">
                  <a16:creationId xmlns:a16="http://schemas.microsoft.com/office/drawing/2014/main" id="{F8D6A6E9-2971-4937-81C6-4A5AF9D1F3E1}"/>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grpSp>
      <p:sp>
        <p:nvSpPr>
          <p:cNvPr id="16" name="AutoShape 6">
            <a:extLst>
              <a:ext uri="{FF2B5EF4-FFF2-40B4-BE49-F238E27FC236}">
                <a16:creationId xmlns:a16="http://schemas.microsoft.com/office/drawing/2014/main" id="{E855CB3B-1077-42F5-858F-D50DDEBFE048}"/>
              </a:ext>
            </a:extLst>
          </p:cNvPr>
          <p:cNvSpPr>
            <a:spLocks noChangeArrowheads="1"/>
          </p:cNvSpPr>
          <p:nvPr/>
        </p:nvSpPr>
        <p:spPr bwMode="gray">
          <a:xfrm>
            <a:off x="6132841" y="5087412"/>
            <a:ext cx="2851139" cy="886200"/>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Your share will appear in the remote user’s share pane</a:t>
            </a:r>
          </a:p>
        </p:txBody>
      </p:sp>
      <p:sp>
        <p:nvSpPr>
          <p:cNvPr id="20" name="AutoShape 6">
            <a:extLst>
              <a:ext uri="{FF2B5EF4-FFF2-40B4-BE49-F238E27FC236}">
                <a16:creationId xmlns:a16="http://schemas.microsoft.com/office/drawing/2014/main" id="{734C213A-823C-4B03-800B-8B01C5DB9015}"/>
              </a:ext>
            </a:extLst>
          </p:cNvPr>
          <p:cNvSpPr>
            <a:spLocks noChangeArrowheads="1"/>
          </p:cNvSpPr>
          <p:nvPr/>
        </p:nvSpPr>
        <p:spPr bwMode="gray">
          <a:xfrm>
            <a:off x="2418588" y="225830"/>
            <a:ext cx="6090629"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Shows the email address of all the users in this share</a:t>
            </a:r>
          </a:p>
        </p:txBody>
      </p:sp>
      <p:grpSp>
        <p:nvGrpSpPr>
          <p:cNvPr id="21" name="Group 20">
            <a:extLst>
              <a:ext uri="{FF2B5EF4-FFF2-40B4-BE49-F238E27FC236}">
                <a16:creationId xmlns:a16="http://schemas.microsoft.com/office/drawing/2014/main" id="{AD2C2F5C-B95C-419C-8CBE-652ED93648A8}"/>
              </a:ext>
            </a:extLst>
          </p:cNvPr>
          <p:cNvGrpSpPr/>
          <p:nvPr/>
        </p:nvGrpSpPr>
        <p:grpSpPr>
          <a:xfrm rot="5400000">
            <a:off x="6956334" y="2100619"/>
            <a:ext cx="2772673" cy="377872"/>
            <a:chOff x="6133525" y="3157282"/>
            <a:chExt cx="1434755" cy="2229292"/>
          </a:xfrm>
        </p:grpSpPr>
        <p:sp>
          <p:nvSpPr>
            <p:cNvPr id="22" name="Freeform 64">
              <a:extLst>
                <a:ext uri="{FF2B5EF4-FFF2-40B4-BE49-F238E27FC236}">
                  <a16:creationId xmlns:a16="http://schemas.microsoft.com/office/drawing/2014/main" id="{37D63E0B-5FCC-42B7-8F5A-AA5D4664C1D1}"/>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23" name="Freeform 65">
              <a:extLst>
                <a:ext uri="{FF2B5EF4-FFF2-40B4-BE49-F238E27FC236}">
                  <a16:creationId xmlns:a16="http://schemas.microsoft.com/office/drawing/2014/main" id="{5DF15CB8-E857-4426-82A6-BF1BEA0F3E76}"/>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24" name="AutoShape 6">
            <a:extLst>
              <a:ext uri="{FF2B5EF4-FFF2-40B4-BE49-F238E27FC236}">
                <a16:creationId xmlns:a16="http://schemas.microsoft.com/office/drawing/2014/main" id="{E70FD7AC-C894-465B-AA36-370276A72755}"/>
              </a:ext>
            </a:extLst>
          </p:cNvPr>
          <p:cNvSpPr>
            <a:spLocks noChangeArrowheads="1"/>
          </p:cNvSpPr>
          <p:nvPr/>
        </p:nvSpPr>
        <p:spPr bwMode="gray">
          <a:xfrm>
            <a:off x="1143000" y="726708"/>
            <a:ext cx="7180271"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Temporary Direct Link icon. You can share this link in an email.</a:t>
            </a:r>
          </a:p>
        </p:txBody>
      </p:sp>
      <p:grpSp>
        <p:nvGrpSpPr>
          <p:cNvPr id="25" name="Group 24">
            <a:extLst>
              <a:ext uri="{FF2B5EF4-FFF2-40B4-BE49-F238E27FC236}">
                <a16:creationId xmlns:a16="http://schemas.microsoft.com/office/drawing/2014/main" id="{539B34B0-46BF-48FE-94BB-6ACF0744B624}"/>
              </a:ext>
            </a:extLst>
          </p:cNvPr>
          <p:cNvGrpSpPr/>
          <p:nvPr/>
        </p:nvGrpSpPr>
        <p:grpSpPr>
          <a:xfrm rot="5400000">
            <a:off x="7006659" y="2315793"/>
            <a:ext cx="2264958" cy="455243"/>
            <a:chOff x="6133525" y="3157282"/>
            <a:chExt cx="1434755" cy="2229292"/>
          </a:xfrm>
        </p:grpSpPr>
        <p:sp>
          <p:nvSpPr>
            <p:cNvPr id="26" name="Freeform 64">
              <a:extLst>
                <a:ext uri="{FF2B5EF4-FFF2-40B4-BE49-F238E27FC236}">
                  <a16:creationId xmlns:a16="http://schemas.microsoft.com/office/drawing/2014/main" id="{C6084658-0920-4688-8661-60745953E7FC}"/>
                </a:ext>
              </a:extLst>
            </p:cNvPr>
            <p:cNvSpPr/>
            <p:nvPr/>
          </p:nvSpPr>
          <p:spPr>
            <a:xfrm flipH="1" flipV="1">
              <a:off x="6133525" y="3157282"/>
              <a:ext cx="1416473" cy="2229292"/>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5054"/>
                <a:gd name="connsiteY0" fmla="*/ 0 h 914434"/>
                <a:gd name="connsiteX1" fmla="*/ 584993 w 585054"/>
                <a:gd name="connsiteY1" fmla="*/ 524668 h 914434"/>
                <a:gd name="connsiteX2" fmla="*/ 0 w 585054"/>
                <a:gd name="connsiteY2" fmla="*/ 914400 h 914434"/>
                <a:gd name="connsiteX0" fmla="*/ 3456065 w 3685519"/>
                <a:gd name="connsiteY0" fmla="*/ 0 h 859213"/>
                <a:gd name="connsiteX1" fmla="*/ 3685458 w 3685519"/>
                <a:gd name="connsiteY1" fmla="*/ 524668 h 859213"/>
                <a:gd name="connsiteX2" fmla="*/ 1 w 3685519"/>
                <a:gd name="connsiteY2" fmla="*/ 859173 h 859213"/>
                <a:gd name="connsiteX0" fmla="*/ 3456065 w 3691390"/>
                <a:gd name="connsiteY0" fmla="*/ 0 h 859234"/>
                <a:gd name="connsiteX1" fmla="*/ 3691330 w 3691390"/>
                <a:gd name="connsiteY1" fmla="*/ 636522 h 859234"/>
                <a:gd name="connsiteX2" fmla="*/ 1 w 3691390"/>
                <a:gd name="connsiteY2" fmla="*/ 859173 h 859234"/>
                <a:gd name="connsiteX0" fmla="*/ 4316543 w 4316543"/>
                <a:gd name="connsiteY0" fmla="*/ 0 h 835440"/>
                <a:gd name="connsiteX1" fmla="*/ 3691330 w 4316543"/>
                <a:gd name="connsiteY1" fmla="*/ 612728 h 835440"/>
                <a:gd name="connsiteX2" fmla="*/ 1 w 4316543"/>
                <a:gd name="connsiteY2" fmla="*/ 835379 h 835440"/>
                <a:gd name="connsiteX0" fmla="*/ 3715135 w 3715135"/>
                <a:gd name="connsiteY0" fmla="*/ 0 h 893225"/>
                <a:gd name="connsiteX1" fmla="*/ 3691330 w 3715135"/>
                <a:gd name="connsiteY1" fmla="*/ 670513 h 893225"/>
                <a:gd name="connsiteX2" fmla="*/ 1 w 3715135"/>
                <a:gd name="connsiteY2" fmla="*/ 893164 h 893225"/>
                <a:gd name="connsiteX0" fmla="*/ 3863174 w 3863174"/>
                <a:gd name="connsiteY0" fmla="*/ 0 h 679156"/>
                <a:gd name="connsiteX1" fmla="*/ 3839369 w 3863174"/>
                <a:gd name="connsiteY1" fmla="*/ 670513 h 679156"/>
                <a:gd name="connsiteX2" fmla="*/ 0 w 3863174"/>
                <a:gd name="connsiteY2" fmla="*/ 675619 h 679156"/>
                <a:gd name="connsiteX0" fmla="*/ 3807657 w 3807657"/>
                <a:gd name="connsiteY0" fmla="*/ 0 h 684018"/>
                <a:gd name="connsiteX1" fmla="*/ 3783852 w 3807657"/>
                <a:gd name="connsiteY1" fmla="*/ 670513 h 684018"/>
                <a:gd name="connsiteX2" fmla="*/ 0 w 3807657"/>
                <a:gd name="connsiteY2" fmla="*/ 682418 h 684018"/>
                <a:gd name="connsiteX0" fmla="*/ 3853922 w 3853922"/>
                <a:gd name="connsiteY0" fmla="*/ 0 h 686997"/>
                <a:gd name="connsiteX1" fmla="*/ 3830117 w 3853922"/>
                <a:gd name="connsiteY1" fmla="*/ 670513 h 686997"/>
                <a:gd name="connsiteX2" fmla="*/ 0 w 3853922"/>
                <a:gd name="connsiteY2" fmla="*/ 685818 h 686997"/>
                <a:gd name="connsiteX0" fmla="*/ 3890932 w 3890932"/>
                <a:gd name="connsiteY0" fmla="*/ 0 h 686997"/>
                <a:gd name="connsiteX1" fmla="*/ 3867127 w 3890932"/>
                <a:gd name="connsiteY1" fmla="*/ 670513 h 686997"/>
                <a:gd name="connsiteX2" fmla="*/ 0 w 3890932"/>
                <a:gd name="connsiteY2" fmla="*/ 685818 h 686997"/>
                <a:gd name="connsiteX0" fmla="*/ 3946445 w 3946445"/>
                <a:gd name="connsiteY0" fmla="*/ 0 h 681344"/>
                <a:gd name="connsiteX1" fmla="*/ 3922640 w 3946445"/>
                <a:gd name="connsiteY1" fmla="*/ 670513 h 681344"/>
                <a:gd name="connsiteX2" fmla="*/ 0 w 3946445"/>
                <a:gd name="connsiteY2" fmla="*/ 679019 h 681344"/>
                <a:gd name="connsiteX0" fmla="*/ 3946445 w 4015343"/>
                <a:gd name="connsiteY0" fmla="*/ 0 h 959797"/>
                <a:gd name="connsiteX1" fmla="*/ 4015165 w 4015343"/>
                <a:gd name="connsiteY1" fmla="*/ 959438 h 959797"/>
                <a:gd name="connsiteX2" fmla="*/ 0 w 4015343"/>
                <a:gd name="connsiteY2" fmla="*/ 679019 h 959797"/>
                <a:gd name="connsiteX0" fmla="*/ 3946445 w 3951173"/>
                <a:gd name="connsiteY0" fmla="*/ 0 h 689060"/>
                <a:gd name="connsiteX1" fmla="*/ 3950400 w 3951173"/>
                <a:gd name="connsiteY1" fmla="*/ 684108 h 689060"/>
                <a:gd name="connsiteX2" fmla="*/ 0 w 3951173"/>
                <a:gd name="connsiteY2" fmla="*/ 679019 h 689060"/>
                <a:gd name="connsiteX0" fmla="*/ 3946445 w 3951173"/>
                <a:gd name="connsiteY0" fmla="*/ 0 h 684108"/>
                <a:gd name="connsiteX1" fmla="*/ 3950400 w 3951173"/>
                <a:gd name="connsiteY1" fmla="*/ 684108 h 684108"/>
                <a:gd name="connsiteX2" fmla="*/ 0 w 3951173"/>
                <a:gd name="connsiteY2" fmla="*/ 679019 h 684108"/>
                <a:gd name="connsiteX0" fmla="*/ 3946445 w 3951173"/>
                <a:gd name="connsiteY0" fmla="*/ 0 h 684108"/>
                <a:gd name="connsiteX1" fmla="*/ 3950400 w 3951173"/>
                <a:gd name="connsiteY1" fmla="*/ 684108 h 684108"/>
                <a:gd name="connsiteX2" fmla="*/ 0 w 395117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0"/>
                <a:gd name="connsiteY0" fmla="*/ 0 h 704227"/>
                <a:gd name="connsiteX1" fmla="*/ 3950400 w 3952450"/>
                <a:gd name="connsiteY1" fmla="*/ 684108 h 704227"/>
                <a:gd name="connsiteX2" fmla="*/ 0 w 3952450"/>
                <a:gd name="connsiteY2" fmla="*/ 679019 h 704227"/>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46445 w 3952453"/>
                <a:gd name="connsiteY0" fmla="*/ 0 h 684108"/>
                <a:gd name="connsiteX1" fmla="*/ 3950400 w 3952453"/>
                <a:gd name="connsiteY1" fmla="*/ 684108 h 684108"/>
                <a:gd name="connsiteX2" fmla="*/ 0 w 3952453"/>
                <a:gd name="connsiteY2" fmla="*/ 679019 h 684108"/>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733481"/>
                <a:gd name="connsiteX1" fmla="*/ 3913646 w 4200369"/>
                <a:gd name="connsiteY1" fmla="*/ 684108 h 733481"/>
                <a:gd name="connsiteX2" fmla="*/ 0 w 4200369"/>
                <a:gd name="connsiteY2" fmla="*/ 679019 h 733481"/>
                <a:gd name="connsiteX0" fmla="*/ 3909691 w 4200369"/>
                <a:gd name="connsiteY0" fmla="*/ 0 h 684108"/>
                <a:gd name="connsiteX1" fmla="*/ 3913646 w 4200369"/>
                <a:gd name="connsiteY1" fmla="*/ 684108 h 684108"/>
                <a:gd name="connsiteX2" fmla="*/ 0 w 4200369"/>
                <a:gd name="connsiteY2" fmla="*/ 679019 h 684108"/>
                <a:gd name="connsiteX0" fmla="*/ 3909691 w 3913647"/>
                <a:gd name="connsiteY0" fmla="*/ 0 h 684108"/>
                <a:gd name="connsiteX1" fmla="*/ 3913646 w 3913647"/>
                <a:gd name="connsiteY1" fmla="*/ 684108 h 684108"/>
                <a:gd name="connsiteX2" fmla="*/ 0 w 3913647"/>
                <a:gd name="connsiteY2" fmla="*/ 679019 h 684108"/>
                <a:gd name="connsiteX0" fmla="*/ 3909691 w 3913647"/>
                <a:gd name="connsiteY0" fmla="*/ 0 h 684108"/>
                <a:gd name="connsiteX1" fmla="*/ 3913646 w 3913647"/>
                <a:gd name="connsiteY1" fmla="*/ 684108 h 684108"/>
                <a:gd name="connsiteX2" fmla="*/ 0 w 3913647"/>
                <a:gd name="connsiteY2" fmla="*/ 683918 h 684108"/>
                <a:gd name="connsiteX0" fmla="*/ 3821482 w 3825438"/>
                <a:gd name="connsiteY0" fmla="*/ 0 h 684735"/>
                <a:gd name="connsiteX1" fmla="*/ 3825437 w 3825438"/>
                <a:gd name="connsiteY1" fmla="*/ 684108 h 684735"/>
                <a:gd name="connsiteX2" fmla="*/ 0 w 3825438"/>
                <a:gd name="connsiteY2" fmla="*/ 684735 h 684735"/>
                <a:gd name="connsiteX0" fmla="*/ 3880287 w 3884243"/>
                <a:gd name="connsiteY0" fmla="*/ 0 h 684735"/>
                <a:gd name="connsiteX1" fmla="*/ 3884242 w 3884243"/>
                <a:gd name="connsiteY1" fmla="*/ 684108 h 684735"/>
                <a:gd name="connsiteX2" fmla="*/ 0 w 3884243"/>
                <a:gd name="connsiteY2" fmla="*/ 684735 h 684735"/>
                <a:gd name="connsiteX0" fmla="*/ 3902341 w 3906297"/>
                <a:gd name="connsiteY0" fmla="*/ 0 h 684735"/>
                <a:gd name="connsiteX1" fmla="*/ 3906296 w 3906297"/>
                <a:gd name="connsiteY1" fmla="*/ 684108 h 684735"/>
                <a:gd name="connsiteX2" fmla="*/ 0 w 3906297"/>
                <a:gd name="connsiteY2" fmla="*/ 684735 h 684735"/>
                <a:gd name="connsiteX0" fmla="*/ 3931744 w 3931744"/>
                <a:gd name="connsiteY0" fmla="*/ 0 h 684735"/>
                <a:gd name="connsiteX1" fmla="*/ 3906296 w 3931744"/>
                <a:gd name="connsiteY1" fmla="*/ 684108 h 684735"/>
                <a:gd name="connsiteX2" fmla="*/ 0 w 3931744"/>
                <a:gd name="connsiteY2" fmla="*/ 684735 h 684735"/>
                <a:gd name="connsiteX0" fmla="*/ 3917043 w 3917043"/>
                <a:gd name="connsiteY0" fmla="*/ 0 h 684735"/>
                <a:gd name="connsiteX1" fmla="*/ 3906296 w 3917043"/>
                <a:gd name="connsiteY1" fmla="*/ 684108 h 684735"/>
                <a:gd name="connsiteX2" fmla="*/ 0 w 3917043"/>
                <a:gd name="connsiteY2" fmla="*/ 684735 h 684735"/>
                <a:gd name="connsiteX0" fmla="*/ 3917043 w 3917043"/>
                <a:gd name="connsiteY0" fmla="*/ 0 h 684735"/>
                <a:gd name="connsiteX1" fmla="*/ 3906296 w 3917043"/>
                <a:gd name="connsiteY1" fmla="*/ 684108 h 684735"/>
                <a:gd name="connsiteX2" fmla="*/ 0 w 3917043"/>
                <a:gd name="connsiteY2" fmla="*/ 684735 h 684735"/>
              </a:gdLst>
              <a:ahLst/>
              <a:cxnLst>
                <a:cxn ang="0">
                  <a:pos x="connsiteX0" y="connsiteY0"/>
                </a:cxn>
                <a:cxn ang="0">
                  <a:pos x="connsiteX1" y="connsiteY1"/>
                </a:cxn>
                <a:cxn ang="0">
                  <a:pos x="connsiteX2" y="connsiteY2"/>
                </a:cxn>
              </a:cxnLst>
              <a:rect l="l" t="t" r="r" b="b"/>
              <a:pathLst>
                <a:path w="3917043" h="684735">
                  <a:moveTo>
                    <a:pt x="3917043" y="0"/>
                  </a:moveTo>
                  <a:cubicBezTo>
                    <a:pt x="3908575" y="42607"/>
                    <a:pt x="3903700" y="635438"/>
                    <a:pt x="3906296" y="684108"/>
                  </a:cubicBezTo>
                  <a:lnTo>
                    <a:pt x="0" y="684735"/>
                  </a:lnTo>
                </a:path>
              </a:pathLst>
            </a:custGeom>
            <a:noFill/>
            <a:ln w="28575">
              <a:solidFill>
                <a:srgbClr val="FFCDCD"/>
              </a:solidFill>
              <a:round/>
              <a:headEnd/>
              <a:tailEnd type="triangle" w="lg" len="lg"/>
            </a:ln>
            <a:effectLst>
              <a:outerShdw blurRad="88900" dist="889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sp>
          <p:nvSpPr>
            <p:cNvPr id="27" name="Freeform 65">
              <a:extLst>
                <a:ext uri="{FF2B5EF4-FFF2-40B4-BE49-F238E27FC236}">
                  <a16:creationId xmlns:a16="http://schemas.microsoft.com/office/drawing/2014/main" id="{B76DEA0B-A046-4C45-9B83-5D7E9FC3BE14}"/>
                </a:ext>
              </a:extLst>
            </p:cNvPr>
            <p:cNvSpPr/>
            <p:nvPr/>
          </p:nvSpPr>
          <p:spPr>
            <a:xfrm flipH="1" flipV="1">
              <a:off x="6153516" y="3181481"/>
              <a:ext cx="1414764" cy="2194017"/>
            </a:xfrm>
            <a:custGeom>
              <a:avLst/>
              <a:gdLst>
                <a:gd name="connsiteX0" fmla="*/ 368359 w 368359"/>
                <a:gd name="connsiteY0" fmla="*/ 26007 h 940407"/>
                <a:gd name="connsiteX1" fmla="*/ 304859 w 368359"/>
                <a:gd name="connsiteY1" fmla="*/ 607 h 940407"/>
                <a:gd name="connsiteX2" fmla="*/ 139759 w 368359"/>
                <a:gd name="connsiteY2" fmla="*/ 102207 h 940407"/>
                <a:gd name="connsiteX3" fmla="*/ 101659 w 368359"/>
                <a:gd name="connsiteY3" fmla="*/ 191107 h 940407"/>
                <a:gd name="connsiteX4" fmla="*/ 76259 w 368359"/>
                <a:gd name="connsiteY4" fmla="*/ 229207 h 940407"/>
                <a:gd name="connsiteX5" fmla="*/ 25459 w 368359"/>
                <a:gd name="connsiteY5" fmla="*/ 343507 h 940407"/>
                <a:gd name="connsiteX6" fmla="*/ 59 w 368359"/>
                <a:gd name="connsiteY6" fmla="*/ 470507 h 940407"/>
                <a:gd name="connsiteX7" fmla="*/ 12759 w 368359"/>
                <a:gd name="connsiteY7" fmla="*/ 940407 h 940407"/>
                <a:gd name="connsiteX0" fmla="*/ 368359 w 368359"/>
                <a:gd name="connsiteY0" fmla="*/ 0 h 914400"/>
                <a:gd name="connsiteX1" fmla="*/ 139759 w 368359"/>
                <a:gd name="connsiteY1" fmla="*/ 76200 h 914400"/>
                <a:gd name="connsiteX2" fmla="*/ 101659 w 368359"/>
                <a:gd name="connsiteY2" fmla="*/ 165100 h 914400"/>
                <a:gd name="connsiteX3" fmla="*/ 76259 w 368359"/>
                <a:gd name="connsiteY3" fmla="*/ 203200 h 914400"/>
                <a:gd name="connsiteX4" fmla="*/ 25459 w 368359"/>
                <a:gd name="connsiteY4" fmla="*/ 317500 h 914400"/>
                <a:gd name="connsiteX5" fmla="*/ 59 w 368359"/>
                <a:gd name="connsiteY5" fmla="*/ 444500 h 914400"/>
                <a:gd name="connsiteX6" fmla="*/ 12759 w 368359"/>
                <a:gd name="connsiteY6" fmla="*/ 914400 h 914400"/>
                <a:gd name="connsiteX0" fmla="*/ 368359 w 368359"/>
                <a:gd name="connsiteY0" fmla="*/ 0 h 914400"/>
                <a:gd name="connsiteX1" fmla="*/ 101659 w 368359"/>
                <a:gd name="connsiteY1" fmla="*/ 165100 h 914400"/>
                <a:gd name="connsiteX2" fmla="*/ 76259 w 368359"/>
                <a:gd name="connsiteY2" fmla="*/ 203200 h 914400"/>
                <a:gd name="connsiteX3" fmla="*/ 25459 w 368359"/>
                <a:gd name="connsiteY3" fmla="*/ 317500 h 914400"/>
                <a:gd name="connsiteX4" fmla="*/ 59 w 368359"/>
                <a:gd name="connsiteY4" fmla="*/ 444500 h 914400"/>
                <a:gd name="connsiteX5" fmla="*/ 12759 w 368359"/>
                <a:gd name="connsiteY5"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68359 w 368359"/>
                <a:gd name="connsiteY0" fmla="*/ 0 h 914400"/>
                <a:gd name="connsiteX1" fmla="*/ 76259 w 368359"/>
                <a:gd name="connsiteY1" fmla="*/ 203200 h 914400"/>
                <a:gd name="connsiteX2" fmla="*/ 25459 w 368359"/>
                <a:gd name="connsiteY2" fmla="*/ 317500 h 914400"/>
                <a:gd name="connsiteX3" fmla="*/ 59 w 368359"/>
                <a:gd name="connsiteY3" fmla="*/ 444500 h 914400"/>
                <a:gd name="connsiteX4" fmla="*/ 12759 w 368359"/>
                <a:gd name="connsiteY4" fmla="*/ 914400 h 914400"/>
                <a:gd name="connsiteX0" fmla="*/ 371058 w 371058"/>
                <a:gd name="connsiteY0" fmla="*/ 0 h 914400"/>
                <a:gd name="connsiteX1" fmla="*/ 78958 w 371058"/>
                <a:gd name="connsiteY1" fmla="*/ 203200 h 914400"/>
                <a:gd name="connsiteX2" fmla="*/ 2758 w 371058"/>
                <a:gd name="connsiteY2" fmla="*/ 444500 h 914400"/>
                <a:gd name="connsiteX3" fmla="*/ 15458 w 371058"/>
                <a:gd name="connsiteY3"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355600"/>
                <a:gd name="connsiteY0" fmla="*/ 0 h 914400"/>
                <a:gd name="connsiteX1" fmla="*/ 63500 w 355600"/>
                <a:gd name="connsiteY1" fmla="*/ 203200 h 914400"/>
                <a:gd name="connsiteX2" fmla="*/ 0 w 355600"/>
                <a:gd name="connsiteY2" fmla="*/ 914400 h 914400"/>
                <a:gd name="connsiteX0" fmla="*/ 355600 w 437458"/>
                <a:gd name="connsiteY0" fmla="*/ 0 h 914400"/>
                <a:gd name="connsiteX1" fmla="*/ 437357 w 437458"/>
                <a:gd name="connsiteY1" fmla="*/ 505619 h 914400"/>
                <a:gd name="connsiteX2" fmla="*/ 0 w 437458"/>
                <a:gd name="connsiteY2" fmla="*/ 914400 h 914400"/>
                <a:gd name="connsiteX0" fmla="*/ 355600 w 437512"/>
                <a:gd name="connsiteY0" fmla="*/ 0 h 914400"/>
                <a:gd name="connsiteX1" fmla="*/ 437357 w 437512"/>
                <a:gd name="connsiteY1" fmla="*/ 505619 h 914400"/>
                <a:gd name="connsiteX2" fmla="*/ 0 w 437512"/>
                <a:gd name="connsiteY2" fmla="*/ 914400 h 914400"/>
                <a:gd name="connsiteX0" fmla="*/ 355600 w 437512"/>
                <a:gd name="connsiteY0" fmla="*/ 0 h 914433"/>
                <a:gd name="connsiteX1" fmla="*/ 437357 w 437512"/>
                <a:gd name="connsiteY1" fmla="*/ 505619 h 914433"/>
                <a:gd name="connsiteX2" fmla="*/ 0 w 437512"/>
                <a:gd name="connsiteY2" fmla="*/ 914400 h 914433"/>
                <a:gd name="connsiteX0" fmla="*/ 751681 w 751681"/>
                <a:gd name="connsiteY0" fmla="*/ 0 h 914458"/>
                <a:gd name="connsiteX1" fmla="*/ 0 w 751681"/>
                <a:gd name="connsiteY1" fmla="*/ 679450 h 914458"/>
                <a:gd name="connsiteX2" fmla="*/ 396081 w 751681"/>
                <a:gd name="connsiteY2" fmla="*/ 914400 h 914458"/>
                <a:gd name="connsiteX0" fmla="*/ 654050 w 654050"/>
                <a:gd name="connsiteY0" fmla="*/ 0 h 914415"/>
                <a:gd name="connsiteX1" fmla="*/ 0 w 654050"/>
                <a:gd name="connsiteY1" fmla="*/ 15081 h 914415"/>
                <a:gd name="connsiteX2" fmla="*/ 298450 w 654050"/>
                <a:gd name="connsiteY2" fmla="*/ 914400 h 914415"/>
                <a:gd name="connsiteX0" fmla="*/ 368300 w 368300"/>
                <a:gd name="connsiteY0" fmla="*/ 0 h 914427"/>
                <a:gd name="connsiteX1" fmla="*/ 0 w 368300"/>
                <a:gd name="connsiteY1" fmla="*/ 417512 h 914427"/>
                <a:gd name="connsiteX2" fmla="*/ 12700 w 368300"/>
                <a:gd name="connsiteY2" fmla="*/ 914400 h 914427"/>
                <a:gd name="connsiteX0" fmla="*/ 355600 w 580294"/>
                <a:gd name="connsiteY0" fmla="*/ 0 h 914434"/>
                <a:gd name="connsiteX1" fmla="*/ 580231 w 580294"/>
                <a:gd name="connsiteY1" fmla="*/ 524668 h 914434"/>
                <a:gd name="connsiteX2" fmla="*/ 0 w 580294"/>
                <a:gd name="connsiteY2" fmla="*/ 914400 h 914434"/>
                <a:gd name="connsiteX0" fmla="*/ 368300 w 368300"/>
                <a:gd name="connsiteY0" fmla="*/ 0 h 914427"/>
                <a:gd name="connsiteX1" fmla="*/ 0 w 368300"/>
                <a:gd name="connsiteY1" fmla="*/ 417512 h 914427"/>
                <a:gd name="connsiteX2" fmla="*/ 12700 w 368300"/>
                <a:gd name="connsiteY2" fmla="*/ 914400 h 914427"/>
                <a:gd name="connsiteX0" fmla="*/ 355600 w 577913"/>
                <a:gd name="connsiteY0" fmla="*/ 0 h 914434"/>
                <a:gd name="connsiteX1" fmla="*/ 577850 w 577913"/>
                <a:gd name="connsiteY1" fmla="*/ 524669 h 914434"/>
                <a:gd name="connsiteX2" fmla="*/ 0 w 577913"/>
                <a:gd name="connsiteY2" fmla="*/ 914400 h 914434"/>
                <a:gd name="connsiteX0" fmla="*/ 355600 w 355600"/>
                <a:gd name="connsiteY0" fmla="*/ 0 h 914428"/>
                <a:gd name="connsiteX1" fmla="*/ 113506 w 355600"/>
                <a:gd name="connsiteY1" fmla="*/ 438944 h 914428"/>
                <a:gd name="connsiteX2" fmla="*/ 0 w 355600"/>
                <a:gd name="connsiteY2" fmla="*/ 914400 h 914428"/>
                <a:gd name="connsiteX0" fmla="*/ 355600 w 582674"/>
                <a:gd name="connsiteY0" fmla="*/ 0 h 914435"/>
                <a:gd name="connsiteX1" fmla="*/ 582612 w 582674"/>
                <a:gd name="connsiteY1" fmla="*/ 527050 h 914435"/>
                <a:gd name="connsiteX2" fmla="*/ 0 w 582674"/>
                <a:gd name="connsiteY2" fmla="*/ 914400 h 914435"/>
                <a:gd name="connsiteX0" fmla="*/ 3541095 w 3768169"/>
                <a:gd name="connsiteY0" fmla="*/ 0 h 864291"/>
                <a:gd name="connsiteX1" fmla="*/ 3768107 w 3768169"/>
                <a:gd name="connsiteY1" fmla="*/ 527050 h 864291"/>
                <a:gd name="connsiteX2" fmla="*/ 2 w 3768169"/>
                <a:gd name="connsiteY2" fmla="*/ 864251 h 864291"/>
                <a:gd name="connsiteX0" fmla="*/ 3541091 w 3798741"/>
                <a:gd name="connsiteY0" fmla="*/ 0 h 864312"/>
                <a:gd name="connsiteX1" fmla="*/ 3798687 w 3798741"/>
                <a:gd name="connsiteY1" fmla="*/ 645441 h 864312"/>
                <a:gd name="connsiteX2" fmla="*/ -2 w 3798741"/>
                <a:gd name="connsiteY2" fmla="*/ 864251 h 864312"/>
                <a:gd name="connsiteX0" fmla="*/ 3800163 w 3800163"/>
                <a:gd name="connsiteY0" fmla="*/ 0 h 894905"/>
                <a:gd name="connsiteX1" fmla="*/ 3798691 w 3800163"/>
                <a:gd name="connsiteY1" fmla="*/ 676033 h 894905"/>
                <a:gd name="connsiteX2" fmla="*/ 2 w 3800163"/>
                <a:gd name="connsiteY2" fmla="*/ 894843 h 894905"/>
                <a:gd name="connsiteX0" fmla="*/ 3911189 w 3911189"/>
                <a:gd name="connsiteY0" fmla="*/ 0 h 681726"/>
                <a:gd name="connsiteX1" fmla="*/ 3909717 w 3911189"/>
                <a:gd name="connsiteY1" fmla="*/ 676033 h 681726"/>
                <a:gd name="connsiteX2" fmla="*/ 0 w 3911189"/>
                <a:gd name="connsiteY2" fmla="*/ 673900 h 681726"/>
                <a:gd name="connsiteX0" fmla="*/ 3911189 w 3911189"/>
                <a:gd name="connsiteY0" fmla="*/ 0 h 673943"/>
                <a:gd name="connsiteX1" fmla="*/ 3567376 w 3911189"/>
                <a:gd name="connsiteY1" fmla="*/ 363313 h 673943"/>
                <a:gd name="connsiteX2" fmla="*/ 0 w 3911189"/>
                <a:gd name="connsiteY2" fmla="*/ 673900 h 67394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1189"/>
                <a:gd name="connsiteY0" fmla="*/ 0 h 679463"/>
                <a:gd name="connsiteX1" fmla="*/ 3909716 w 3911189"/>
                <a:gd name="connsiteY1" fmla="*/ 672634 h 679463"/>
                <a:gd name="connsiteX2" fmla="*/ 0 w 3911189"/>
                <a:gd name="connsiteY2" fmla="*/ 673900 h 679463"/>
                <a:gd name="connsiteX0" fmla="*/ 3911189 w 3912331"/>
                <a:gd name="connsiteY0" fmla="*/ 0 h 673900"/>
                <a:gd name="connsiteX1" fmla="*/ 3909716 w 3912331"/>
                <a:gd name="connsiteY1" fmla="*/ 672634 h 673900"/>
                <a:gd name="connsiteX2" fmla="*/ 0 w 3912331"/>
                <a:gd name="connsiteY2" fmla="*/ 673900 h 673900"/>
                <a:gd name="connsiteX0" fmla="*/ 3911189 w 3912331"/>
                <a:gd name="connsiteY0" fmla="*/ 0 h 673900"/>
                <a:gd name="connsiteX1" fmla="*/ 3909716 w 3912331"/>
                <a:gd name="connsiteY1" fmla="*/ 672634 h 673900"/>
                <a:gd name="connsiteX2" fmla="*/ 0 w 3912331"/>
                <a:gd name="connsiteY2" fmla="*/ 673900 h 673900"/>
              </a:gdLst>
              <a:ahLst/>
              <a:cxnLst>
                <a:cxn ang="0">
                  <a:pos x="connsiteX0" y="connsiteY0"/>
                </a:cxn>
                <a:cxn ang="0">
                  <a:pos x="connsiteX1" y="connsiteY1"/>
                </a:cxn>
                <a:cxn ang="0">
                  <a:pos x="connsiteX2" y="connsiteY2"/>
                </a:cxn>
              </a:cxnLst>
              <a:rect l="l" t="t" r="r" b="b"/>
              <a:pathLst>
                <a:path w="3912331" h="673900">
                  <a:moveTo>
                    <a:pt x="3911189" y="0"/>
                  </a:moveTo>
                  <a:cubicBezTo>
                    <a:pt x="3902722" y="4233"/>
                    <a:pt x="3918157" y="672621"/>
                    <a:pt x="3909716" y="672634"/>
                  </a:cubicBezTo>
                  <a:lnTo>
                    <a:pt x="0" y="673900"/>
                  </a:lnTo>
                </a:path>
              </a:pathLst>
            </a:custGeom>
            <a:noFill/>
            <a:ln w="28575">
              <a:solidFill>
                <a:srgbClr val="FF0000"/>
              </a:solidFill>
              <a:round/>
              <a:headEnd/>
              <a:tailEnd type="triangle" w="lg" len="lg"/>
            </a:ln>
            <a:effectLst>
              <a:prstShdw prst="shdw17" dist="17961" dir="2700000">
                <a:srgbClr val="FF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25000"/>
                </a:lnSpc>
                <a:spcBef>
                  <a:spcPct val="50000"/>
                </a:spcBef>
                <a:spcAft>
                  <a:spcPct val="0"/>
                </a:spcAft>
                <a:buClr>
                  <a:schemeClr val="accent1"/>
                </a:buClr>
                <a:buSzPct val="50000"/>
                <a:buFont typeface="Wingdings" pitchFamily="2" charset="2"/>
                <a:buChar char="n"/>
                <a:tabLst/>
              </a:pPr>
              <a:endParaRPr kumimoji="0" lang="en-US" sz="2400" b="1" i="0" u="none" strike="noStrike" cap="none" normalizeH="0" baseline="30000" dirty="0">
                <a:ln>
                  <a:noFill/>
                </a:ln>
                <a:solidFill>
                  <a:schemeClr val="tx1"/>
                </a:solidFill>
                <a:effectLst/>
                <a:latin typeface="Arial Narrow" pitchFamily="34" charset="0"/>
              </a:endParaRPr>
            </a:p>
          </p:txBody>
        </p:sp>
      </p:grpSp>
      <p:sp>
        <p:nvSpPr>
          <p:cNvPr id="28" name="AutoShape 6">
            <a:extLst>
              <a:ext uri="{FF2B5EF4-FFF2-40B4-BE49-F238E27FC236}">
                <a16:creationId xmlns:a16="http://schemas.microsoft.com/office/drawing/2014/main" id="{F7EA6291-335B-406E-912B-0F95CBCF2D09}"/>
              </a:ext>
            </a:extLst>
          </p:cNvPr>
          <p:cNvSpPr>
            <a:spLocks noChangeArrowheads="1"/>
          </p:cNvSpPr>
          <p:nvPr/>
        </p:nvSpPr>
        <p:spPr bwMode="gray">
          <a:xfrm>
            <a:off x="1709928" y="1234424"/>
            <a:ext cx="6438866"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Key icon appears if you are managing special credentials</a:t>
            </a:r>
          </a:p>
        </p:txBody>
      </p:sp>
      <p:grpSp>
        <p:nvGrpSpPr>
          <p:cNvPr id="31" name="Group 30">
            <a:extLst>
              <a:ext uri="{FF2B5EF4-FFF2-40B4-BE49-F238E27FC236}">
                <a16:creationId xmlns:a16="http://schemas.microsoft.com/office/drawing/2014/main" id="{56E85E41-A090-47A1-B912-11D0ACF5D0A9}"/>
              </a:ext>
            </a:extLst>
          </p:cNvPr>
          <p:cNvGrpSpPr/>
          <p:nvPr/>
        </p:nvGrpSpPr>
        <p:grpSpPr bwMode="gray">
          <a:xfrm rot="6400367">
            <a:off x="-88584" y="4296209"/>
            <a:ext cx="1115858" cy="108167"/>
            <a:chOff x="4525611" y="2844553"/>
            <a:chExt cx="838200" cy="0"/>
          </a:xfrm>
        </p:grpSpPr>
        <p:cxnSp>
          <p:nvCxnSpPr>
            <p:cNvPr id="32" name="Line 860">
              <a:extLst>
                <a:ext uri="{FF2B5EF4-FFF2-40B4-BE49-F238E27FC236}">
                  <a16:creationId xmlns:a16="http://schemas.microsoft.com/office/drawing/2014/main" id="{B103D562-4EF8-4BC5-AEFA-C8C98910C805}"/>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outerShdw blurRad="88900" dist="889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3" name="Line 860">
              <a:extLst>
                <a:ext uri="{FF2B5EF4-FFF2-40B4-BE49-F238E27FC236}">
                  <a16:creationId xmlns:a16="http://schemas.microsoft.com/office/drawing/2014/main" id="{B492C72E-022D-423E-8011-B756D8EC313B}"/>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grpSp>
      <p:sp>
        <p:nvSpPr>
          <p:cNvPr id="34" name="AutoShape 6">
            <a:extLst>
              <a:ext uri="{FF2B5EF4-FFF2-40B4-BE49-F238E27FC236}">
                <a16:creationId xmlns:a16="http://schemas.microsoft.com/office/drawing/2014/main" id="{52A6CE9F-973D-445B-9CFC-7C757B6DB827}"/>
              </a:ext>
            </a:extLst>
          </p:cNvPr>
          <p:cNvSpPr>
            <a:spLocks noChangeArrowheads="1"/>
          </p:cNvSpPr>
          <p:nvPr/>
        </p:nvSpPr>
        <p:spPr bwMode="gray">
          <a:xfrm>
            <a:off x="225648" y="3451431"/>
            <a:ext cx="2476404" cy="611231"/>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Click Refresh after shares are changed</a:t>
            </a:r>
          </a:p>
        </p:txBody>
      </p:sp>
    </p:spTree>
    <p:extLst>
      <p:ext uri="{BB962C8B-B14F-4D97-AF65-F5344CB8AC3E}">
        <p14:creationId xmlns:p14="http://schemas.microsoft.com/office/powerpoint/2010/main" val="2252930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AE078-161B-4485-97D0-3EC9878AE900}"/>
              </a:ext>
            </a:extLst>
          </p:cNvPr>
          <p:cNvPicPr>
            <a:picLocks noChangeAspect="1"/>
          </p:cNvPicPr>
          <p:nvPr/>
        </p:nvPicPr>
        <p:blipFill>
          <a:blip r:embed="rId2"/>
          <a:stretch>
            <a:fillRect/>
          </a:stretch>
        </p:blipFill>
        <p:spPr>
          <a:xfrm>
            <a:off x="260604" y="1851661"/>
            <a:ext cx="8570054" cy="2174176"/>
          </a:xfrm>
          <a:prstGeom prst="rect">
            <a:avLst/>
          </a:prstGeom>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EED6861B-5887-4B70-9E9C-55D5B10D08BE}"/>
              </a:ext>
            </a:extLst>
          </p:cNvPr>
          <p:cNvSpPr>
            <a:spLocks noGrp="1"/>
          </p:cNvSpPr>
          <p:nvPr>
            <p:ph type="title"/>
          </p:nvPr>
        </p:nvSpPr>
        <p:spPr/>
        <p:txBody>
          <a:bodyPr/>
          <a:lstStyle/>
          <a:p>
            <a:pPr algn="l"/>
            <a:r>
              <a:rPr lang="en-US" dirty="0"/>
              <a:t>Analyze Events tab</a:t>
            </a:r>
          </a:p>
        </p:txBody>
      </p:sp>
    </p:spTree>
    <p:extLst>
      <p:ext uri="{BB962C8B-B14F-4D97-AF65-F5344CB8AC3E}">
        <p14:creationId xmlns:p14="http://schemas.microsoft.com/office/powerpoint/2010/main" val="1713804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706C-A10E-44EA-A52C-975A96F33BBD}"/>
              </a:ext>
            </a:extLst>
          </p:cNvPr>
          <p:cNvSpPr>
            <a:spLocks noGrp="1"/>
          </p:cNvSpPr>
          <p:nvPr>
            <p:ph type="title"/>
          </p:nvPr>
        </p:nvSpPr>
        <p:spPr/>
        <p:txBody>
          <a:bodyPr/>
          <a:lstStyle/>
          <a:p>
            <a:pPr algn="l"/>
            <a:r>
              <a:rPr lang="en-US" dirty="0" err="1"/>
              <a:t>DWAgent</a:t>
            </a:r>
            <a:r>
              <a:rPr lang="en-US" dirty="0"/>
              <a:t> Monitor</a:t>
            </a:r>
          </a:p>
        </p:txBody>
      </p:sp>
      <p:pic>
        <p:nvPicPr>
          <p:cNvPr id="3" name="Picture 2">
            <a:extLst>
              <a:ext uri="{FF2B5EF4-FFF2-40B4-BE49-F238E27FC236}">
                <a16:creationId xmlns:a16="http://schemas.microsoft.com/office/drawing/2014/main" id="{BDE60693-F0BF-4AAB-B852-D86727DAE0C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76000"/>
                    </a14:imgEffect>
                  </a14:imgLayer>
                </a14:imgProps>
              </a:ext>
            </a:extLst>
          </a:blip>
          <a:srcRect l="12224" t="84387"/>
          <a:stretch/>
        </p:blipFill>
        <p:spPr>
          <a:xfrm>
            <a:off x="1225296" y="5838444"/>
            <a:ext cx="7850695" cy="807529"/>
          </a:xfrm>
          <a:prstGeom prst="rect">
            <a:avLst/>
          </a:prstGeom>
        </p:spPr>
      </p:pic>
      <p:pic>
        <p:nvPicPr>
          <p:cNvPr id="4" name="Picture 3">
            <a:extLst>
              <a:ext uri="{FF2B5EF4-FFF2-40B4-BE49-F238E27FC236}">
                <a16:creationId xmlns:a16="http://schemas.microsoft.com/office/drawing/2014/main" id="{3A79C6D4-EBA7-40BC-B729-62877006ED71}"/>
              </a:ext>
            </a:extLst>
          </p:cNvPr>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9000"/>
                    </a14:imgEffect>
                  </a14:imgLayer>
                </a14:imgProps>
              </a:ext>
            </a:extLst>
          </a:blip>
          <a:srcRect l="17284" t="18619" r="44633"/>
          <a:stretch/>
        </p:blipFill>
        <p:spPr>
          <a:xfrm>
            <a:off x="1639063" y="2436876"/>
            <a:ext cx="3406140" cy="4209097"/>
          </a:xfrm>
          <a:prstGeom prst="rect">
            <a:avLst/>
          </a:prstGeom>
        </p:spPr>
      </p:pic>
      <p:grpSp>
        <p:nvGrpSpPr>
          <p:cNvPr id="5" name="Group 4">
            <a:extLst>
              <a:ext uri="{FF2B5EF4-FFF2-40B4-BE49-F238E27FC236}">
                <a16:creationId xmlns:a16="http://schemas.microsoft.com/office/drawing/2014/main" id="{E5B442E6-EE50-460D-B380-B0B71DE30C7A}"/>
              </a:ext>
            </a:extLst>
          </p:cNvPr>
          <p:cNvGrpSpPr/>
          <p:nvPr/>
        </p:nvGrpSpPr>
        <p:grpSpPr bwMode="gray">
          <a:xfrm rot="1303595" flipH="1">
            <a:off x="3909132" y="4897528"/>
            <a:ext cx="1839741" cy="170043"/>
            <a:chOff x="4525611" y="2844553"/>
            <a:chExt cx="838200" cy="0"/>
          </a:xfrm>
        </p:grpSpPr>
        <p:cxnSp>
          <p:nvCxnSpPr>
            <p:cNvPr id="6" name="Line 860">
              <a:extLst>
                <a:ext uri="{FF2B5EF4-FFF2-40B4-BE49-F238E27FC236}">
                  <a16:creationId xmlns:a16="http://schemas.microsoft.com/office/drawing/2014/main" id="{8329DFF8-9729-4E58-8C4C-88B14C9D2956}"/>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outerShdw blurRad="88900" dist="889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7" name="Line 860">
              <a:extLst>
                <a:ext uri="{FF2B5EF4-FFF2-40B4-BE49-F238E27FC236}">
                  <a16:creationId xmlns:a16="http://schemas.microsoft.com/office/drawing/2014/main" id="{30631A77-CD8F-4974-B281-3AC6BABE2F1E}"/>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grpSp>
      <p:sp>
        <p:nvSpPr>
          <p:cNvPr id="8" name="AutoShape 6">
            <a:extLst>
              <a:ext uri="{FF2B5EF4-FFF2-40B4-BE49-F238E27FC236}">
                <a16:creationId xmlns:a16="http://schemas.microsoft.com/office/drawing/2014/main" id="{6BEAF006-B019-488D-8AC9-29C39E41E472}"/>
              </a:ext>
            </a:extLst>
          </p:cNvPr>
          <p:cNvSpPr>
            <a:spLocks noChangeArrowheads="1"/>
          </p:cNvSpPr>
          <p:nvPr/>
        </p:nvSpPr>
        <p:spPr bwMode="gray">
          <a:xfrm>
            <a:off x="5293358" y="5022451"/>
            <a:ext cx="2788530" cy="336262"/>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err="1">
                <a:ln>
                  <a:noFill/>
                </a:ln>
                <a:solidFill>
                  <a:srgbClr val="00589A"/>
                </a:solidFill>
                <a:effectLst/>
                <a:uLnTx/>
                <a:uFillTx/>
                <a:latin typeface="Arial" charset="0"/>
              </a:rPr>
              <a:t>DWService</a:t>
            </a:r>
            <a:r>
              <a:rPr kumimoji="0" lang="en-US" sz="1900" b="0" i="0" u="none" strike="noStrike" kern="0" cap="none" spc="0" normalizeH="0" baseline="0" noProof="0" dirty="0">
                <a:ln>
                  <a:noFill/>
                </a:ln>
                <a:solidFill>
                  <a:srgbClr val="00589A"/>
                </a:solidFill>
                <a:effectLst/>
                <a:uLnTx/>
                <a:uFillTx/>
                <a:latin typeface="Arial" charset="0"/>
              </a:rPr>
              <a:t> Agent icon</a:t>
            </a:r>
          </a:p>
        </p:txBody>
      </p:sp>
      <p:grpSp>
        <p:nvGrpSpPr>
          <p:cNvPr id="13" name="Group 12">
            <a:extLst>
              <a:ext uri="{FF2B5EF4-FFF2-40B4-BE49-F238E27FC236}">
                <a16:creationId xmlns:a16="http://schemas.microsoft.com/office/drawing/2014/main" id="{CEF138F7-DF78-4B7C-BFD1-B4F9F9595A55}"/>
              </a:ext>
            </a:extLst>
          </p:cNvPr>
          <p:cNvGrpSpPr/>
          <p:nvPr/>
        </p:nvGrpSpPr>
        <p:grpSpPr bwMode="gray">
          <a:xfrm rot="12837308" flipH="1">
            <a:off x="2354756" y="5647394"/>
            <a:ext cx="1087750" cy="177070"/>
            <a:chOff x="4525611" y="2844553"/>
            <a:chExt cx="838200" cy="0"/>
          </a:xfrm>
        </p:grpSpPr>
        <p:cxnSp>
          <p:nvCxnSpPr>
            <p:cNvPr id="14" name="Line 860">
              <a:extLst>
                <a:ext uri="{FF2B5EF4-FFF2-40B4-BE49-F238E27FC236}">
                  <a16:creationId xmlns:a16="http://schemas.microsoft.com/office/drawing/2014/main" id="{50B9A43C-C0D0-4249-AC5E-1D55F2A8081D}"/>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outerShdw blurRad="88900" dist="889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5" name="Line 860">
              <a:extLst>
                <a:ext uri="{FF2B5EF4-FFF2-40B4-BE49-F238E27FC236}">
                  <a16:creationId xmlns:a16="http://schemas.microsoft.com/office/drawing/2014/main" id="{B936DF96-6FC3-45B8-9448-E678330EBD54}"/>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grpSp>
      <p:sp>
        <p:nvSpPr>
          <p:cNvPr id="16" name="AutoShape 6">
            <a:extLst>
              <a:ext uri="{FF2B5EF4-FFF2-40B4-BE49-F238E27FC236}">
                <a16:creationId xmlns:a16="http://schemas.microsoft.com/office/drawing/2014/main" id="{0F985D2E-4A11-44F3-B112-317624A63810}"/>
              </a:ext>
            </a:extLst>
          </p:cNvPr>
          <p:cNvSpPr>
            <a:spLocks noChangeArrowheads="1"/>
          </p:cNvSpPr>
          <p:nvPr/>
        </p:nvSpPr>
        <p:spPr bwMode="gray">
          <a:xfrm>
            <a:off x="275784" y="4987347"/>
            <a:ext cx="2788530" cy="611231"/>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lang="en-US" sz="1900" kern="0" dirty="0">
                <a:solidFill>
                  <a:srgbClr val="00589A"/>
                </a:solidFill>
                <a:latin typeface="Arial" charset="0"/>
              </a:rPr>
              <a:t>Open the Notification Area box</a:t>
            </a:r>
            <a:endParaRPr kumimoji="0" lang="en-US" sz="1900" b="0" i="0" u="none" strike="noStrike" kern="0" cap="none" spc="0" normalizeH="0" baseline="0" noProof="0" dirty="0">
              <a:ln>
                <a:noFill/>
              </a:ln>
              <a:solidFill>
                <a:srgbClr val="00589A"/>
              </a:solidFill>
              <a:effectLst/>
              <a:uLnTx/>
              <a:uFillTx/>
              <a:latin typeface="Arial" charset="0"/>
            </a:endParaRPr>
          </a:p>
        </p:txBody>
      </p:sp>
    </p:spTree>
    <p:extLst>
      <p:ext uri="{BB962C8B-B14F-4D97-AF65-F5344CB8AC3E}">
        <p14:creationId xmlns:p14="http://schemas.microsoft.com/office/powerpoint/2010/main" val="2201232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63DC39-53D8-4811-BFC2-D2F5EBD6CF72}"/>
              </a:ext>
            </a:extLst>
          </p:cNvPr>
          <p:cNvPicPr>
            <a:picLocks noChangeAspect="1"/>
          </p:cNvPicPr>
          <p:nvPr/>
        </p:nvPicPr>
        <p:blipFill rotWithShape="1">
          <a:blip r:embed="rId2"/>
          <a:srcRect t="31114"/>
          <a:stretch/>
        </p:blipFill>
        <p:spPr>
          <a:xfrm>
            <a:off x="1526095" y="1783080"/>
            <a:ext cx="5698951" cy="2624328"/>
          </a:xfrm>
          <a:prstGeom prst="rect">
            <a:avLst/>
          </a:prstGeom>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B79C2470-64AE-48E0-9AC5-1BBF82D9038B}"/>
              </a:ext>
            </a:extLst>
          </p:cNvPr>
          <p:cNvGrpSpPr/>
          <p:nvPr/>
        </p:nvGrpSpPr>
        <p:grpSpPr bwMode="gray">
          <a:xfrm rot="3475954" flipH="1">
            <a:off x="3621097" y="4275735"/>
            <a:ext cx="1839741" cy="0"/>
            <a:chOff x="4525611" y="2844553"/>
            <a:chExt cx="838200" cy="0"/>
          </a:xfrm>
        </p:grpSpPr>
        <p:cxnSp>
          <p:nvCxnSpPr>
            <p:cNvPr id="5" name="Line 860">
              <a:extLst>
                <a:ext uri="{FF2B5EF4-FFF2-40B4-BE49-F238E27FC236}">
                  <a16:creationId xmlns:a16="http://schemas.microsoft.com/office/drawing/2014/main" id="{BED42BC2-9368-47F9-8883-C80D0586DFD9}"/>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outerShdw blurRad="88900" dist="889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6" name="Line 860">
              <a:extLst>
                <a:ext uri="{FF2B5EF4-FFF2-40B4-BE49-F238E27FC236}">
                  <a16:creationId xmlns:a16="http://schemas.microsoft.com/office/drawing/2014/main" id="{282B17B9-C124-4157-BFB7-59EAA20533CD}"/>
                </a:ext>
              </a:extLst>
            </p:cNvPr>
            <p:cNvCxnSpPr/>
            <p:nvPr/>
          </p:nvCxnSpPr>
          <p:spPr bwMode="gray">
            <a:xfrm>
              <a:off x="4525611" y="2844553"/>
              <a:ext cx="838200" cy="0"/>
            </a:xfrm>
            <a:prstGeom prst="line">
              <a:avLst/>
            </a:prstGeom>
            <a:noFill/>
            <a:ln w="28575">
              <a:solidFill>
                <a:srgbClr val="FF0000"/>
              </a:solidFill>
              <a:round/>
              <a:headEnd/>
              <a:tailEnd type="triangle" w="lg" len="lg"/>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grpSp>
      <p:sp>
        <p:nvSpPr>
          <p:cNvPr id="7" name="AutoShape 6">
            <a:extLst>
              <a:ext uri="{FF2B5EF4-FFF2-40B4-BE49-F238E27FC236}">
                <a16:creationId xmlns:a16="http://schemas.microsoft.com/office/drawing/2014/main" id="{AB5FB704-4F67-483E-98D4-5DE07007FCA4}"/>
              </a:ext>
            </a:extLst>
          </p:cNvPr>
          <p:cNvSpPr>
            <a:spLocks noChangeArrowheads="1"/>
          </p:cNvSpPr>
          <p:nvPr/>
        </p:nvSpPr>
        <p:spPr bwMode="gray">
          <a:xfrm>
            <a:off x="4136642" y="4834675"/>
            <a:ext cx="2788530" cy="611231"/>
          </a:xfrm>
          <a:prstGeom prst="roundRect">
            <a:avLst>
              <a:gd name="adj" fmla="val 17226"/>
            </a:avLst>
          </a:prstGeom>
          <a:solidFill>
            <a:srgbClr val="FFFFCC"/>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589A"/>
                </a:solidFill>
                <a:effectLst/>
                <a:uLnTx/>
                <a:uFillTx/>
                <a:latin typeface="Arial" charset="0"/>
              </a:rPr>
              <a:t>Number of current connections</a:t>
            </a:r>
          </a:p>
        </p:txBody>
      </p:sp>
    </p:spTree>
    <p:extLst>
      <p:ext uri="{BB962C8B-B14F-4D97-AF65-F5344CB8AC3E}">
        <p14:creationId xmlns:p14="http://schemas.microsoft.com/office/powerpoint/2010/main" val="1166025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47F7-7899-4A69-9BA5-8D1DBE758D21}"/>
              </a:ext>
            </a:extLst>
          </p:cNvPr>
          <p:cNvSpPr>
            <a:spLocks noGrp="1"/>
          </p:cNvSpPr>
          <p:nvPr>
            <p:ph type="title"/>
          </p:nvPr>
        </p:nvSpPr>
        <p:spPr/>
        <p:txBody>
          <a:bodyPr>
            <a:normAutofit fontScale="90000"/>
          </a:bodyPr>
          <a:lstStyle/>
          <a:p>
            <a:r>
              <a:rPr lang="en-US" dirty="0"/>
              <a:t>Fully Removing </a:t>
            </a:r>
            <a:r>
              <a:rPr lang="en-US" dirty="0" err="1"/>
              <a:t>DWService</a:t>
            </a:r>
            <a:r>
              <a:rPr lang="en-US" dirty="0"/>
              <a:t> in order to reinstall</a:t>
            </a:r>
          </a:p>
        </p:txBody>
      </p:sp>
      <p:sp>
        <p:nvSpPr>
          <p:cNvPr id="3" name="TextBox 2">
            <a:extLst>
              <a:ext uri="{FF2B5EF4-FFF2-40B4-BE49-F238E27FC236}">
                <a16:creationId xmlns:a16="http://schemas.microsoft.com/office/drawing/2014/main" id="{BDA5E410-6098-4229-BED6-08583BACA901}"/>
              </a:ext>
            </a:extLst>
          </p:cNvPr>
          <p:cNvSpPr txBox="1"/>
          <p:nvPr/>
        </p:nvSpPr>
        <p:spPr>
          <a:xfrm>
            <a:off x="141732" y="1611836"/>
            <a:ext cx="8837676"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2"/>
                </a:solidFill>
              </a:rPr>
              <a:t>If you need to reinstall </a:t>
            </a:r>
            <a:r>
              <a:rPr lang="en-US" sz="2400" dirty="0" err="1">
                <a:solidFill>
                  <a:schemeClr val="bg2"/>
                </a:solidFill>
              </a:rPr>
              <a:t>DWService</a:t>
            </a:r>
            <a:r>
              <a:rPr lang="en-US" sz="2400" dirty="0">
                <a:solidFill>
                  <a:schemeClr val="bg2"/>
                </a:solidFill>
              </a:rPr>
              <a:t>, you need to first fully remove it.</a:t>
            </a:r>
          </a:p>
          <a:p>
            <a:pPr marL="457200" indent="-457200">
              <a:buFont typeface="+mj-lt"/>
              <a:buAutoNum type="arabicPeriod"/>
            </a:pPr>
            <a:r>
              <a:rPr lang="en-US" sz="2400" dirty="0">
                <a:solidFill>
                  <a:schemeClr val="bg2"/>
                </a:solidFill>
                <a:hlinkClick r:id="rId2"/>
              </a:rPr>
              <a:t>https://speedutilities.com/remove/dwservice.exe.html</a:t>
            </a:r>
            <a:endParaRPr lang="en-US" sz="2400" dirty="0">
              <a:solidFill>
                <a:schemeClr val="bg2"/>
              </a:solidFill>
            </a:endParaRPr>
          </a:p>
          <a:p>
            <a:pPr marL="457200" indent="-457200">
              <a:buFont typeface="+mj-lt"/>
              <a:buAutoNum type="arabicPeriod"/>
            </a:pPr>
            <a:endParaRPr lang="en-US" sz="2400" dirty="0">
              <a:solidFill>
                <a:schemeClr val="bg2"/>
              </a:solidFill>
            </a:endParaRPr>
          </a:p>
          <a:p>
            <a:pPr marL="457200" indent="-457200">
              <a:buFont typeface="+mj-lt"/>
              <a:buAutoNum type="arabicPeriod"/>
            </a:pPr>
            <a:r>
              <a:rPr lang="en-US" sz="2400" dirty="0">
                <a:solidFill>
                  <a:schemeClr val="bg2"/>
                </a:solidFill>
              </a:rPr>
              <a:t>Create a Restore point for Windows.</a:t>
            </a:r>
          </a:p>
          <a:p>
            <a:pPr marL="457200" indent="-457200">
              <a:buFont typeface="+mj-lt"/>
              <a:buAutoNum type="arabicPeriod"/>
            </a:pPr>
            <a:endParaRPr lang="en-US" sz="2400" dirty="0">
              <a:solidFill>
                <a:schemeClr val="bg2"/>
              </a:solidFill>
            </a:endParaRPr>
          </a:p>
          <a:p>
            <a:pPr marL="457200" indent="-457200">
              <a:buFont typeface="+mj-lt"/>
              <a:buAutoNum type="arabicPeriod"/>
            </a:pPr>
            <a:r>
              <a:rPr lang="en-US" sz="2400" dirty="0">
                <a:solidFill>
                  <a:schemeClr val="bg2"/>
                </a:solidFill>
              </a:rPr>
              <a:t>Launch Control Panel</a:t>
            </a:r>
          </a:p>
          <a:p>
            <a:pPr marL="457200" indent="-457200">
              <a:buFont typeface="+mj-lt"/>
              <a:buAutoNum type="arabicPeriod"/>
            </a:pPr>
            <a:r>
              <a:rPr lang="en-US" sz="2400" dirty="0">
                <a:solidFill>
                  <a:schemeClr val="bg2"/>
                </a:solidFill>
              </a:rPr>
              <a:t>Select Programs and Features</a:t>
            </a:r>
          </a:p>
          <a:p>
            <a:pPr marL="457200" indent="-457200">
              <a:buFont typeface="+mj-lt"/>
              <a:buAutoNum type="arabicPeriod"/>
            </a:pPr>
            <a:r>
              <a:rPr lang="en-US" sz="2400" dirty="0">
                <a:solidFill>
                  <a:schemeClr val="bg2"/>
                </a:solidFill>
              </a:rPr>
              <a:t>Locate </a:t>
            </a:r>
            <a:r>
              <a:rPr lang="en-US" sz="2400" dirty="0" err="1">
                <a:solidFill>
                  <a:schemeClr val="bg2"/>
                </a:solidFill>
              </a:rPr>
              <a:t>DWAgent</a:t>
            </a:r>
            <a:endParaRPr lang="en-US" sz="2400" dirty="0">
              <a:solidFill>
                <a:schemeClr val="bg2"/>
              </a:solidFill>
            </a:endParaRPr>
          </a:p>
          <a:p>
            <a:pPr marL="457200" indent="-457200">
              <a:buFont typeface="+mj-lt"/>
              <a:buAutoNum type="arabicPeriod"/>
            </a:pPr>
            <a:r>
              <a:rPr lang="en-US" sz="2400" dirty="0">
                <a:solidFill>
                  <a:schemeClr val="bg2"/>
                </a:solidFill>
              </a:rPr>
              <a:t>Right-click and select Uninstall.</a:t>
            </a:r>
          </a:p>
          <a:p>
            <a:endParaRPr lang="en-US" sz="2400" dirty="0">
              <a:solidFill>
                <a:schemeClr val="bg2"/>
              </a:solidFill>
            </a:endParaRPr>
          </a:p>
          <a:p>
            <a:pPr marL="457200" indent="-457200">
              <a:buFont typeface="+mj-lt"/>
              <a:buAutoNum type="arabicPeriod"/>
            </a:pPr>
            <a:r>
              <a:rPr lang="en-US" sz="2400" dirty="0">
                <a:solidFill>
                  <a:schemeClr val="bg2"/>
                </a:solidFill>
              </a:rPr>
              <a:t>You might need to remove instances of </a:t>
            </a:r>
            <a:r>
              <a:rPr lang="en-US" sz="2400" dirty="0" err="1">
                <a:solidFill>
                  <a:schemeClr val="bg2"/>
                </a:solidFill>
              </a:rPr>
              <a:t>dwservice</a:t>
            </a:r>
            <a:r>
              <a:rPr lang="en-US" sz="2400" dirty="0">
                <a:solidFill>
                  <a:schemeClr val="bg2"/>
                </a:solidFill>
              </a:rPr>
              <a:t> and </a:t>
            </a:r>
            <a:r>
              <a:rPr lang="en-US" sz="2400" dirty="0" err="1">
                <a:solidFill>
                  <a:schemeClr val="bg2"/>
                </a:solidFill>
              </a:rPr>
              <a:t>dwagent</a:t>
            </a:r>
            <a:r>
              <a:rPr lang="en-US" sz="2400" dirty="0">
                <a:solidFill>
                  <a:schemeClr val="bg2"/>
                </a:solidFill>
              </a:rPr>
              <a:t> from the registry.</a:t>
            </a:r>
          </a:p>
        </p:txBody>
      </p:sp>
    </p:spTree>
    <p:extLst>
      <p:ext uri="{BB962C8B-B14F-4D97-AF65-F5344CB8AC3E}">
        <p14:creationId xmlns:p14="http://schemas.microsoft.com/office/powerpoint/2010/main" val="15711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To sign up for a new DWS account, enter your email address and a password</a:t>
            </a:r>
          </a:p>
        </p:txBody>
      </p:sp>
      <p:pic>
        <p:nvPicPr>
          <p:cNvPr id="4" name="Content Placeholder 3"/>
          <p:cNvPicPr>
            <a:picLocks noGrp="1" noChangeAspect="1"/>
          </p:cNvPicPr>
          <p:nvPr>
            <p:ph idx="1"/>
          </p:nvPr>
        </p:nvPicPr>
        <p:blipFill>
          <a:blip r:embed="rId2"/>
          <a:srcRect l="-13904" r="-13904"/>
          <a:stretch>
            <a:fillRect/>
          </a:stretch>
        </p:blipFill>
        <p:spPr>
          <a:xfrm>
            <a:off x="534924" y="2103120"/>
            <a:ext cx="8229600" cy="4525963"/>
          </a:xfrm>
          <a:effectLst>
            <a:outerShdw blurRad="50800" dist="38100" dir="2700000" algn="tl" rotWithShape="0">
              <a:prstClr val="black">
                <a:alpha val="40000"/>
              </a:prstClr>
            </a:outerShdw>
          </a:effectLst>
        </p:spPr>
      </p:pic>
      <p:sp>
        <p:nvSpPr>
          <p:cNvPr id="5" name="AutoShape 6">
            <a:extLst>
              <a:ext uri="{FF2B5EF4-FFF2-40B4-BE49-F238E27FC236}">
                <a16:creationId xmlns:a16="http://schemas.microsoft.com/office/drawing/2014/main" id="{226C9F03-B151-4CAF-89CB-9B81C8DBE3D3}"/>
              </a:ext>
            </a:extLst>
          </p:cNvPr>
          <p:cNvSpPr>
            <a:spLocks noChangeArrowheads="1"/>
          </p:cNvSpPr>
          <p:nvPr/>
        </p:nvSpPr>
        <p:spPr bwMode="gray">
          <a:xfrm>
            <a:off x="457200" y="1410138"/>
            <a:ext cx="5594035" cy="589859"/>
          </a:xfrm>
          <a:prstGeom prst="roundRect">
            <a:avLst>
              <a:gd name="adj" fmla="val 11986"/>
            </a:avLst>
          </a:prstGeom>
          <a:solidFill>
            <a:srgbClr val="94B9F6"/>
          </a:solidFill>
          <a:ln w="9525">
            <a:solidFill>
              <a:srgbClr val="FFFFFF">
                <a:lumMod val="75000"/>
              </a:srgbClr>
            </a:solidFill>
            <a:round/>
            <a:headEnd/>
            <a:tailEnd/>
          </a:ln>
          <a:effectLst>
            <a:outerShdw blurRad="127000" dist="12700" dir="2700000" sy="-23000" kx="-800400" algn="bl" rotWithShape="0">
              <a:prstClr val="black">
                <a:alpha val="20000"/>
              </a:prstClr>
            </a:outerShdw>
          </a:effectLst>
          <a:scene3d>
            <a:camera prst="orthographicFront"/>
            <a:lightRig rig="threePt" dir="t"/>
          </a:scene3d>
          <a:sp3d>
            <a:bevelT/>
          </a:sp3d>
        </p:spPr>
        <p:txBody>
          <a:bodyPr wrap="square" tIns="45720" bIns="9144" anchor="ctr" anchorCtr="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900" b="0" i="0" u="none" strike="noStrike" kern="0" cap="none" spc="0" normalizeH="0" baseline="0" noProof="0" dirty="0">
                <a:ln>
                  <a:noFill/>
                </a:ln>
                <a:solidFill>
                  <a:sysClr val="windowText" lastClr="000000"/>
                </a:solidFill>
                <a:effectLst/>
                <a:uLnTx/>
                <a:uFillTx/>
                <a:latin typeface="Arial" charset="0"/>
              </a:rPr>
              <a:t>First, in your browser, navigate to:</a:t>
            </a:r>
            <a:br>
              <a:rPr kumimoji="0" lang="en-US" sz="1900" b="0" i="0" u="none" strike="noStrike" kern="0" cap="none" spc="0" normalizeH="0" baseline="0" noProof="0" dirty="0">
                <a:ln>
                  <a:noFill/>
                </a:ln>
                <a:solidFill>
                  <a:sysClr val="windowText" lastClr="000000"/>
                </a:solidFill>
                <a:effectLst/>
                <a:uLnTx/>
                <a:uFillTx/>
                <a:latin typeface="Arial" charset="0"/>
              </a:rPr>
            </a:br>
            <a:r>
              <a:rPr kumimoji="0" lang="en-US" sz="1900" b="1" i="0" u="none" strike="noStrike" kern="0" cap="none" spc="0" normalizeH="0" baseline="0" noProof="0" dirty="0">
                <a:ln>
                  <a:noFill/>
                </a:ln>
                <a:solidFill>
                  <a:sysClr val="windowText" lastClr="000000"/>
                </a:solidFill>
                <a:effectLst/>
                <a:uLnTx/>
                <a:uFillTx/>
                <a:latin typeface="Arial" charset="0"/>
              </a:rPr>
              <a:t> https://dwservice.net</a:t>
            </a:r>
          </a:p>
        </p:txBody>
      </p:sp>
      <p:grpSp>
        <p:nvGrpSpPr>
          <p:cNvPr id="7" name="Group 6">
            <a:extLst>
              <a:ext uri="{FF2B5EF4-FFF2-40B4-BE49-F238E27FC236}">
                <a16:creationId xmlns:a16="http://schemas.microsoft.com/office/drawing/2014/main" id="{AFEE54B6-9EB7-45F8-8FF4-BF41229AC58D}"/>
              </a:ext>
            </a:extLst>
          </p:cNvPr>
          <p:cNvGrpSpPr/>
          <p:nvPr/>
        </p:nvGrpSpPr>
        <p:grpSpPr>
          <a:xfrm>
            <a:off x="3626897" y="3289774"/>
            <a:ext cx="2055446" cy="596426"/>
            <a:chOff x="5158739" y="4081592"/>
            <a:chExt cx="600075" cy="366712"/>
          </a:xfrm>
        </p:grpSpPr>
        <p:sp>
          <p:nvSpPr>
            <p:cNvPr id="8" name="Rectangle 735">
              <a:extLst>
                <a:ext uri="{FF2B5EF4-FFF2-40B4-BE49-F238E27FC236}">
                  <a16:creationId xmlns:a16="http://schemas.microsoft.com/office/drawing/2014/main" id="{AAF04A70-E242-4EEB-955C-483D2A47457D}"/>
                </a:ext>
              </a:extLst>
            </p:cNvPr>
            <p:cNvSpPr>
              <a:spLocks noChangeArrowheads="1"/>
            </p:cNvSpPr>
            <p:nvPr/>
          </p:nvSpPr>
          <p:spPr bwMode="gray">
            <a:xfrm>
              <a:off x="5158739" y="4081592"/>
              <a:ext cx="600075" cy="366712"/>
            </a:xfrm>
            <a:prstGeom prst="roundRect">
              <a:avLst/>
            </a:prstGeom>
            <a:noFill/>
            <a:ln w="25400" algn="ctr">
              <a:solidFill>
                <a:srgbClr val="FF0000"/>
              </a:solidFill>
              <a:miter lim="800000"/>
              <a:headEnd/>
              <a:tailEnd/>
            </a:ln>
            <a:effectLst>
              <a:outerShdw blurRad="88900" dist="88900" dir="2700000" algn="tl" rotWithShape="0">
                <a:prstClr val="black">
                  <a:alpha val="40000"/>
                </a:prstClr>
              </a:outerShdw>
            </a:effectLst>
            <a:extLst>
              <a:ext uri="{909E8E84-426E-40DD-AFC4-6F175D3DCCD1}">
                <a14:hiddenFill xmlns:a14="http://schemas.microsoft.com/office/drawing/2010/main">
                  <a:solidFill>
                    <a:schemeClr val="bg1"/>
                  </a:solidFill>
                </a14:hiddenFill>
              </a:ext>
            </a:extLst>
          </p:spPr>
          <p:txBody>
            <a:bodyPr wrap="squar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735">
              <a:extLst>
                <a:ext uri="{FF2B5EF4-FFF2-40B4-BE49-F238E27FC236}">
                  <a16:creationId xmlns:a16="http://schemas.microsoft.com/office/drawing/2014/main" id="{763C192E-DB35-4F44-ACBA-AFE7D9A56134}"/>
                </a:ext>
              </a:extLst>
            </p:cNvPr>
            <p:cNvSpPr>
              <a:spLocks noChangeArrowheads="1"/>
            </p:cNvSpPr>
            <p:nvPr/>
          </p:nvSpPr>
          <p:spPr bwMode="gray">
            <a:xfrm>
              <a:off x="5158739" y="4081592"/>
              <a:ext cx="600075" cy="366712"/>
            </a:xfrm>
            <a:prstGeom prst="roundRect">
              <a:avLst/>
            </a:prstGeom>
            <a:noFill/>
            <a:ln w="28575" cap="flat" cmpd="sng">
              <a:solidFill>
                <a:srgbClr val="FF5050"/>
              </a:solidFill>
              <a:prstDash val="solid"/>
              <a:round/>
              <a:headEnd/>
              <a:tailEnd/>
            </a:ln>
            <a:effectLst>
              <a:prstShdw prst="shdw17" dist="17961" dir="2700000">
                <a:srgbClr val="FF5050">
                  <a:gamma/>
                  <a:shade val="60000"/>
                  <a:invGamma/>
                </a:srgbClr>
              </a:prstShdw>
            </a:effectLst>
            <a:extLst>
              <a:ext uri="{909E8E84-426E-40DD-AFC4-6F175D3DCCD1}">
                <a14:hiddenFill xmlns:a14="http://schemas.microsoft.com/office/drawing/2010/main">
                  <a:solidFill>
                    <a:schemeClr val="bg1"/>
                  </a:solidFill>
                </a14:hiddenFill>
              </a:ext>
            </a:extLst>
          </p:spPr>
          <p:txBody>
            <a:bodyPr wrap="squar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45626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err="1"/>
              <a:t>Iinstall</a:t>
            </a:r>
            <a:r>
              <a:rPr lang="en-US" sz="2800" dirty="0"/>
              <a:t> </a:t>
            </a:r>
            <a:r>
              <a:rPr lang="en-US" sz="2800" dirty="0" err="1"/>
              <a:t>dwagent</a:t>
            </a:r>
            <a:r>
              <a:rPr lang="en-US" sz="2800" dirty="0"/>
              <a:t> on the remote computer</a:t>
            </a:r>
          </a:p>
        </p:txBody>
      </p:sp>
      <p:sp>
        <p:nvSpPr>
          <p:cNvPr id="5" name="Text Placeholder 4"/>
          <p:cNvSpPr>
            <a:spLocks noGrp="1"/>
          </p:cNvSpPr>
          <p:nvPr>
            <p:ph type="body" idx="1"/>
          </p:nvPr>
        </p:nvSpPr>
        <p:spPr/>
        <p:txBody>
          <a:bodyPr>
            <a:normAutofit/>
          </a:bodyPr>
          <a:lstStyle/>
          <a:p>
            <a:r>
              <a:rPr lang="en-US" sz="3200" dirty="0"/>
              <a:t>STEP 2</a:t>
            </a:r>
          </a:p>
        </p:txBody>
      </p:sp>
    </p:spTree>
    <p:extLst>
      <p:ext uri="{BB962C8B-B14F-4D97-AF65-F5344CB8AC3E}">
        <p14:creationId xmlns:p14="http://schemas.microsoft.com/office/powerpoint/2010/main" val="338445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54277"/>
          </a:xfrm>
        </p:spPr>
        <p:txBody>
          <a:bodyPr anchor="t" anchorCtr="0">
            <a:noAutofit/>
          </a:bodyPr>
          <a:lstStyle/>
          <a:p>
            <a:r>
              <a:rPr lang="en-US" sz="2800" dirty="0"/>
              <a:t>From the </a:t>
            </a:r>
            <a:r>
              <a:rPr lang="en-US" sz="2800" dirty="0" err="1"/>
              <a:t>DWService</a:t>
            </a:r>
            <a:r>
              <a:rPr lang="en-US" sz="2800" dirty="0"/>
              <a:t> home page, click “Windows” to download the </a:t>
            </a:r>
            <a:r>
              <a:rPr lang="en-US" sz="2800" dirty="0" err="1"/>
              <a:t>DWAgent</a:t>
            </a:r>
            <a:r>
              <a:rPr lang="en-US" sz="2800" dirty="0"/>
              <a:t> installer</a:t>
            </a:r>
            <a:br>
              <a:rPr lang="en-US" sz="2800" dirty="0"/>
            </a:br>
            <a:endParaRPr lang="en-US" sz="2800" dirty="0"/>
          </a:p>
        </p:txBody>
      </p:sp>
      <p:pic>
        <p:nvPicPr>
          <p:cNvPr id="6" name="Content Placeholder 5"/>
          <p:cNvPicPr>
            <a:picLocks noGrp="1" noChangeAspect="1"/>
          </p:cNvPicPr>
          <p:nvPr>
            <p:ph idx="1"/>
          </p:nvPr>
        </p:nvPicPr>
        <p:blipFill>
          <a:blip r:embed="rId2"/>
          <a:srcRect t="-2328" b="-2328"/>
          <a:stretch>
            <a:fillRect/>
          </a:stretch>
        </p:blipFill>
        <p:spPr>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89515B5D-DF55-4282-A93B-43787F22A2FC}"/>
              </a:ext>
            </a:extLst>
          </p:cNvPr>
          <p:cNvGrpSpPr/>
          <p:nvPr/>
        </p:nvGrpSpPr>
        <p:grpSpPr>
          <a:xfrm>
            <a:off x="5508171" y="3587986"/>
            <a:ext cx="1719943" cy="1036943"/>
            <a:chOff x="5158739" y="4081592"/>
            <a:chExt cx="600075" cy="366712"/>
          </a:xfrm>
        </p:grpSpPr>
        <p:sp>
          <p:nvSpPr>
            <p:cNvPr id="8" name="Rectangle 735">
              <a:extLst>
                <a:ext uri="{FF2B5EF4-FFF2-40B4-BE49-F238E27FC236}">
                  <a16:creationId xmlns:a16="http://schemas.microsoft.com/office/drawing/2014/main" id="{8AC488FE-E587-467E-8EF3-7917BF40BAA6}"/>
                </a:ext>
              </a:extLst>
            </p:cNvPr>
            <p:cNvSpPr>
              <a:spLocks noChangeArrowheads="1"/>
            </p:cNvSpPr>
            <p:nvPr/>
          </p:nvSpPr>
          <p:spPr bwMode="gray">
            <a:xfrm>
              <a:off x="5158739" y="4081592"/>
              <a:ext cx="600075" cy="366712"/>
            </a:xfrm>
            <a:prstGeom prst="roundRect">
              <a:avLst/>
            </a:prstGeom>
            <a:noFill/>
            <a:ln w="25400" algn="ctr">
              <a:solidFill>
                <a:srgbClr val="FF0000"/>
              </a:solidFill>
              <a:miter lim="800000"/>
              <a:headEnd/>
              <a:tailEnd/>
            </a:ln>
            <a:effectLst>
              <a:outerShdw blurRad="88900" dist="88900" dir="2700000" algn="tl" rotWithShape="0">
                <a:prstClr val="black">
                  <a:alpha val="40000"/>
                </a:prstClr>
              </a:outerShdw>
            </a:effectLst>
            <a:extLst>
              <a:ext uri="{909E8E84-426E-40DD-AFC4-6F175D3DCCD1}">
                <a14:hiddenFill xmlns:a14="http://schemas.microsoft.com/office/drawing/2010/main">
                  <a:solidFill>
                    <a:schemeClr val="bg1"/>
                  </a:solidFill>
                </a14:hiddenFill>
              </a:ext>
            </a:extLst>
          </p:spPr>
          <p:txBody>
            <a:bodyPr wrap="squar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735">
              <a:extLst>
                <a:ext uri="{FF2B5EF4-FFF2-40B4-BE49-F238E27FC236}">
                  <a16:creationId xmlns:a16="http://schemas.microsoft.com/office/drawing/2014/main" id="{7D246D53-7144-44DB-B915-053FB1121D00}"/>
                </a:ext>
              </a:extLst>
            </p:cNvPr>
            <p:cNvSpPr>
              <a:spLocks noChangeArrowheads="1"/>
            </p:cNvSpPr>
            <p:nvPr/>
          </p:nvSpPr>
          <p:spPr bwMode="gray">
            <a:xfrm>
              <a:off x="5158739" y="4081592"/>
              <a:ext cx="600075" cy="366712"/>
            </a:xfrm>
            <a:prstGeom prst="roundRect">
              <a:avLst/>
            </a:prstGeom>
            <a:noFill/>
            <a:ln w="28575" cap="flat" cmpd="sng">
              <a:solidFill>
                <a:srgbClr val="FF5050"/>
              </a:solidFill>
              <a:prstDash val="solid"/>
              <a:round/>
              <a:headEnd/>
              <a:tailEnd/>
            </a:ln>
            <a:effectLst>
              <a:prstShdw prst="shdw17" dist="17961" dir="2700000">
                <a:srgbClr val="FF5050">
                  <a:gamma/>
                  <a:shade val="60000"/>
                  <a:invGamma/>
                </a:srgbClr>
              </a:prstShdw>
            </a:effectLst>
            <a:extLst>
              <a:ext uri="{909E8E84-426E-40DD-AFC4-6F175D3DCCD1}">
                <a14:hiddenFill xmlns:a14="http://schemas.microsoft.com/office/drawing/2010/main">
                  <a:solidFill>
                    <a:schemeClr val="bg1"/>
                  </a:solidFill>
                </a14:hiddenFill>
              </a:ext>
            </a:extLst>
          </p:spPr>
          <p:txBody>
            <a:bodyPr wrap="squar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91166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Save the </a:t>
            </a:r>
            <a:r>
              <a:rPr lang="en-US" sz="2800" dirty="0" err="1"/>
              <a:t>DWAgent</a:t>
            </a:r>
            <a:r>
              <a:rPr lang="en-US" sz="2800" dirty="0"/>
              <a:t> installer program anywhere on your computer</a:t>
            </a:r>
          </a:p>
        </p:txBody>
      </p:sp>
      <p:pic>
        <p:nvPicPr>
          <p:cNvPr id="4" name="Content Placeholder 3"/>
          <p:cNvPicPr>
            <a:picLocks noGrp="1" noChangeAspect="1"/>
          </p:cNvPicPr>
          <p:nvPr>
            <p:ph idx="1"/>
          </p:nvPr>
        </p:nvPicPr>
        <p:blipFill>
          <a:blip r:embed="rId2"/>
          <a:srcRect t="-14378" b="-14378"/>
          <a:stretch>
            <a:fillRect/>
          </a:stretch>
        </p:blipFill>
        <p:spPr>
          <a:xfrm>
            <a:off x="457200" y="1600200"/>
            <a:ext cx="8229600" cy="4525963"/>
          </a:xfrm>
          <a:effectLst>
            <a:outerShdw blurRad="50800" dist="38100" dir="2700000" algn="tl" rotWithShape="0">
              <a:prstClr val="black">
                <a:alpha val="40000"/>
              </a:prstClr>
            </a:outerShdw>
          </a:effectLst>
        </p:spPr>
      </p:pic>
      <p:sp>
        <p:nvSpPr>
          <p:cNvPr id="5" name="Rectangle 4"/>
          <p:cNvSpPr/>
          <p:nvPr/>
        </p:nvSpPr>
        <p:spPr>
          <a:xfrm>
            <a:off x="2365629" y="3505098"/>
            <a:ext cx="783554" cy="270341"/>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1A7F8BFE-F6B4-4515-B453-15C49AD67C7E}"/>
              </a:ext>
            </a:extLst>
          </p:cNvPr>
          <p:cNvGrpSpPr/>
          <p:nvPr/>
        </p:nvGrpSpPr>
        <p:grpSpPr>
          <a:xfrm>
            <a:off x="2313432" y="3442717"/>
            <a:ext cx="886968" cy="379476"/>
            <a:chOff x="5051425" y="3779121"/>
            <a:chExt cx="1109663" cy="571500"/>
          </a:xfrm>
        </p:grpSpPr>
        <p:sp>
          <p:nvSpPr>
            <p:cNvPr id="7" name="Freeform 768">
              <a:extLst>
                <a:ext uri="{FF2B5EF4-FFF2-40B4-BE49-F238E27FC236}">
                  <a16:creationId xmlns:a16="http://schemas.microsoft.com/office/drawing/2014/main" id="{71792F4C-12DB-45AF-A018-E6C8822CCD2E}"/>
                </a:ext>
              </a:extLst>
            </p:cNvPr>
            <p:cNvSpPr>
              <a:spLocks/>
            </p:cNvSpPr>
            <p:nvPr/>
          </p:nvSpPr>
          <p:spPr bwMode="gray">
            <a:xfrm>
              <a:off x="5051425" y="3779121"/>
              <a:ext cx="1109663" cy="571500"/>
            </a:xfrm>
            <a:custGeom>
              <a:avLst/>
              <a:gdLst>
                <a:gd name="T0" fmla="*/ 299 w 699"/>
                <a:gd name="T1" fmla="*/ 0 h 360"/>
                <a:gd name="T2" fmla="*/ 36 w 699"/>
                <a:gd name="T3" fmla="*/ 119 h 360"/>
                <a:gd name="T4" fmla="*/ 100 w 699"/>
                <a:gd name="T5" fmla="*/ 314 h 360"/>
                <a:gd name="T6" fmla="*/ 353 w 699"/>
                <a:gd name="T7" fmla="*/ 358 h 360"/>
                <a:gd name="T8" fmla="*/ 664 w 699"/>
                <a:gd name="T9" fmla="*/ 199 h 360"/>
                <a:gd name="T10" fmla="*/ 468 w 699"/>
                <a:gd name="T11" fmla="*/ 32 h 360"/>
                <a:gd name="T12" fmla="*/ 310 w 699"/>
                <a:gd name="T13" fmla="*/ 40 h 360"/>
                <a:gd name="T14" fmla="*/ 237 w 699"/>
                <a:gd name="T15" fmla="*/ 92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9" h="360">
                  <a:moveTo>
                    <a:pt x="299" y="0"/>
                  </a:moveTo>
                  <a:cubicBezTo>
                    <a:pt x="180" y="5"/>
                    <a:pt x="72" y="38"/>
                    <a:pt x="36" y="119"/>
                  </a:cubicBezTo>
                  <a:cubicBezTo>
                    <a:pt x="0" y="200"/>
                    <a:pt x="34" y="275"/>
                    <a:pt x="100" y="314"/>
                  </a:cubicBezTo>
                  <a:cubicBezTo>
                    <a:pt x="166" y="353"/>
                    <a:pt x="243" y="360"/>
                    <a:pt x="353" y="358"/>
                  </a:cubicBezTo>
                  <a:cubicBezTo>
                    <a:pt x="462" y="356"/>
                    <a:pt x="630" y="343"/>
                    <a:pt x="664" y="199"/>
                  </a:cubicBezTo>
                  <a:cubicBezTo>
                    <a:pt x="699" y="55"/>
                    <a:pt x="541" y="38"/>
                    <a:pt x="468" y="32"/>
                  </a:cubicBezTo>
                  <a:cubicBezTo>
                    <a:pt x="396" y="27"/>
                    <a:pt x="337" y="33"/>
                    <a:pt x="310" y="40"/>
                  </a:cubicBezTo>
                  <a:cubicBezTo>
                    <a:pt x="283" y="46"/>
                    <a:pt x="245" y="65"/>
                    <a:pt x="237" y="92"/>
                  </a:cubicBezTo>
                </a:path>
              </a:pathLst>
            </a:custGeom>
            <a:noFill/>
            <a:ln w="28575" cap="flat" cmpd="sng">
              <a:solidFill>
                <a:srgbClr val="FF5050"/>
              </a:solidFill>
              <a:prstDash val="solid"/>
              <a:round/>
              <a:headEnd/>
              <a:tailEnd/>
            </a:ln>
            <a:effectLst>
              <a:outerShdw blurRad="88900" dist="889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txBody>
            <a:bodyPr wrap="squar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Freeform 768">
              <a:extLst>
                <a:ext uri="{FF2B5EF4-FFF2-40B4-BE49-F238E27FC236}">
                  <a16:creationId xmlns:a16="http://schemas.microsoft.com/office/drawing/2014/main" id="{4DE1A1F0-B5D3-448A-BD51-BF40D226AB1C}"/>
                </a:ext>
              </a:extLst>
            </p:cNvPr>
            <p:cNvSpPr>
              <a:spLocks/>
            </p:cNvSpPr>
            <p:nvPr/>
          </p:nvSpPr>
          <p:spPr bwMode="gray">
            <a:xfrm>
              <a:off x="5051425" y="3779121"/>
              <a:ext cx="1109663" cy="571500"/>
            </a:xfrm>
            <a:custGeom>
              <a:avLst/>
              <a:gdLst>
                <a:gd name="T0" fmla="*/ 299 w 699"/>
                <a:gd name="T1" fmla="*/ 0 h 360"/>
                <a:gd name="T2" fmla="*/ 36 w 699"/>
                <a:gd name="T3" fmla="*/ 119 h 360"/>
                <a:gd name="T4" fmla="*/ 100 w 699"/>
                <a:gd name="T5" fmla="*/ 314 h 360"/>
                <a:gd name="T6" fmla="*/ 353 w 699"/>
                <a:gd name="T7" fmla="*/ 358 h 360"/>
                <a:gd name="T8" fmla="*/ 664 w 699"/>
                <a:gd name="T9" fmla="*/ 199 h 360"/>
                <a:gd name="T10" fmla="*/ 468 w 699"/>
                <a:gd name="T11" fmla="*/ 32 h 360"/>
                <a:gd name="T12" fmla="*/ 310 w 699"/>
                <a:gd name="T13" fmla="*/ 40 h 360"/>
                <a:gd name="T14" fmla="*/ 237 w 699"/>
                <a:gd name="T15" fmla="*/ 92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9" h="360">
                  <a:moveTo>
                    <a:pt x="299" y="0"/>
                  </a:moveTo>
                  <a:cubicBezTo>
                    <a:pt x="180" y="5"/>
                    <a:pt x="72" y="38"/>
                    <a:pt x="36" y="119"/>
                  </a:cubicBezTo>
                  <a:cubicBezTo>
                    <a:pt x="0" y="200"/>
                    <a:pt x="34" y="275"/>
                    <a:pt x="100" y="314"/>
                  </a:cubicBezTo>
                  <a:cubicBezTo>
                    <a:pt x="166" y="353"/>
                    <a:pt x="243" y="360"/>
                    <a:pt x="353" y="358"/>
                  </a:cubicBezTo>
                  <a:cubicBezTo>
                    <a:pt x="462" y="356"/>
                    <a:pt x="630" y="343"/>
                    <a:pt x="664" y="199"/>
                  </a:cubicBezTo>
                  <a:cubicBezTo>
                    <a:pt x="699" y="55"/>
                    <a:pt x="541" y="38"/>
                    <a:pt x="468" y="32"/>
                  </a:cubicBezTo>
                  <a:cubicBezTo>
                    <a:pt x="396" y="27"/>
                    <a:pt x="337" y="33"/>
                    <a:pt x="310" y="40"/>
                  </a:cubicBezTo>
                  <a:cubicBezTo>
                    <a:pt x="283" y="46"/>
                    <a:pt x="245" y="65"/>
                    <a:pt x="237" y="92"/>
                  </a:cubicBezTo>
                </a:path>
              </a:pathLst>
            </a:custGeom>
            <a:noFill/>
            <a:ln w="28575" cap="flat" cmpd="sng">
              <a:solidFill>
                <a:srgbClr val="FF3737"/>
              </a:solidFill>
              <a:prstDash val="solid"/>
              <a:round/>
              <a:headEnd/>
              <a:tailEnd/>
            </a:ln>
            <a:effectLst>
              <a:prstShdw prst="shdw17" dist="17961" dir="2700000">
                <a:srgbClr val="FF5050">
                  <a:gamma/>
                  <a:shade val="60000"/>
                  <a:invGamma/>
                </a:srgbClr>
              </a:prstShdw>
            </a:effectLst>
            <a:extLst>
              <a:ext uri="{909E8E84-426E-40DD-AFC4-6F175D3DCCD1}">
                <a14:hiddenFill xmlns:a14="http://schemas.microsoft.com/office/drawing/2010/main">
                  <a:solidFill>
                    <a:schemeClr val="accent1"/>
                  </a:solidFill>
                </a14:hiddenFill>
              </a:ext>
            </a:extLst>
          </p:spPr>
          <p:txBody>
            <a:bodyPr wrap="squar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981669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Double click the installer to open it. Click the radio button to create a new agent</a:t>
            </a:r>
          </a:p>
        </p:txBody>
      </p:sp>
      <p:pic>
        <p:nvPicPr>
          <p:cNvPr id="4" name="Content Placeholder 3"/>
          <p:cNvPicPr>
            <a:picLocks noGrp="1" noChangeAspect="1"/>
          </p:cNvPicPr>
          <p:nvPr>
            <p:ph idx="1"/>
          </p:nvPr>
        </p:nvPicPr>
        <p:blipFill>
          <a:blip r:embed="rId2"/>
          <a:srcRect l="-10491" r="-10491"/>
          <a:stretch>
            <a:fillRect/>
          </a:stretch>
        </p:blipFill>
        <p:spPr>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6489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04" y="274638"/>
            <a:ext cx="8755027" cy="1143000"/>
          </a:xfrm>
        </p:spPr>
        <p:txBody>
          <a:bodyPr>
            <a:noAutofit/>
          </a:bodyPr>
          <a:lstStyle/>
          <a:p>
            <a:pPr algn="l"/>
            <a:r>
              <a:rPr lang="en-US" sz="2800" dirty="0"/>
              <a:t>Enter the </a:t>
            </a:r>
            <a:r>
              <a:rPr lang="en-US" sz="2800" dirty="0" err="1"/>
              <a:t>DWService</a:t>
            </a:r>
            <a:r>
              <a:rPr lang="en-US" sz="2800" dirty="0"/>
              <a:t> credentials you created during Step 1. Enter an appropriate name for the agent (whatever you like).</a:t>
            </a:r>
            <a:br>
              <a:rPr lang="en-US" sz="2800" dirty="0"/>
            </a:br>
            <a:endParaRPr lang="en-US" sz="2800" dirty="0"/>
          </a:p>
        </p:txBody>
      </p:sp>
      <p:pic>
        <p:nvPicPr>
          <p:cNvPr id="6" name="Content Placeholder 5"/>
          <p:cNvPicPr>
            <a:picLocks noGrp="1" noChangeAspect="1"/>
          </p:cNvPicPr>
          <p:nvPr>
            <p:ph idx="1"/>
          </p:nvPr>
        </p:nvPicPr>
        <p:blipFill>
          <a:blip r:embed="rId2"/>
          <a:srcRect t="8672" b="8672"/>
          <a:stretch>
            <a:fillRect/>
          </a:stretch>
        </p:blipFill>
        <p:spPr>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9B34238E-82B9-410A-809A-C10DA67D7E53}"/>
              </a:ext>
            </a:extLst>
          </p:cNvPr>
          <p:cNvSpPr txBox="1"/>
          <p:nvPr/>
        </p:nvSpPr>
        <p:spPr>
          <a:xfrm>
            <a:off x="685800" y="4101084"/>
            <a:ext cx="6391656" cy="1815882"/>
          </a:xfrm>
          <a:prstGeom prst="rect">
            <a:avLst/>
          </a:prstGeom>
          <a:solidFill>
            <a:schemeClr val="tx1"/>
          </a:solidFill>
          <a:ln w="38100">
            <a:noFill/>
          </a:ln>
          <a:effectLst>
            <a:outerShdw blurRad="50800" dist="38100" dir="2700000" algn="tl" rotWithShape="0">
              <a:prstClr val="black">
                <a:alpha val="40000"/>
              </a:prstClr>
            </a:outerShdw>
          </a:effectLst>
        </p:spPr>
        <p:txBody>
          <a:bodyPr wrap="square" rtlCol="0">
            <a:spAutoFit/>
          </a:bodyPr>
          <a:lstStyle/>
          <a:p>
            <a:r>
              <a:rPr lang="en-US" sz="1600" b="1" dirty="0">
                <a:solidFill>
                  <a:srgbClr val="002060"/>
                </a:solidFill>
              </a:rPr>
              <a:t>Note: </a:t>
            </a:r>
            <a:r>
              <a:rPr lang="en-US" sz="1600" dirty="0">
                <a:solidFill>
                  <a:srgbClr val="002060"/>
                </a:solidFill>
              </a:rPr>
              <a:t>A good naming convention for </a:t>
            </a:r>
            <a:r>
              <a:rPr lang="en-US" sz="1600" dirty="0" err="1">
                <a:solidFill>
                  <a:srgbClr val="002060"/>
                </a:solidFill>
              </a:rPr>
              <a:t>DWService</a:t>
            </a:r>
            <a:r>
              <a:rPr lang="en-US" sz="1600" dirty="0">
                <a:solidFill>
                  <a:srgbClr val="002060"/>
                </a:solidFill>
              </a:rPr>
              <a:t> agents as follows:</a:t>
            </a:r>
            <a:br>
              <a:rPr lang="en-US" sz="1600" dirty="0">
                <a:solidFill>
                  <a:srgbClr val="002060"/>
                </a:solidFill>
              </a:rPr>
            </a:br>
            <a:r>
              <a:rPr lang="en-US" sz="1600" dirty="0">
                <a:solidFill>
                  <a:srgbClr val="002060"/>
                </a:solidFill>
              </a:rPr>
              <a:t>    CAMS-&lt;site name&gt;-&lt;camera list&gt;</a:t>
            </a:r>
            <a:br>
              <a:rPr lang="en-US" sz="1600" dirty="0">
                <a:solidFill>
                  <a:srgbClr val="002060"/>
                </a:solidFill>
              </a:rPr>
            </a:br>
            <a:r>
              <a:rPr lang="en-US" sz="1600" dirty="0">
                <a:solidFill>
                  <a:srgbClr val="002060"/>
                </a:solidFill>
              </a:rPr>
              <a:t>Where:</a:t>
            </a:r>
            <a:br>
              <a:rPr lang="en-US" sz="1600" dirty="0">
                <a:solidFill>
                  <a:srgbClr val="002060"/>
                </a:solidFill>
              </a:rPr>
            </a:br>
            <a:r>
              <a:rPr lang="en-US" sz="1600" dirty="0">
                <a:solidFill>
                  <a:srgbClr val="002060"/>
                </a:solidFill>
              </a:rPr>
              <a:t>   &lt;</a:t>
            </a:r>
            <a:r>
              <a:rPr lang="en-US" sz="1600" b="1" dirty="0">
                <a:solidFill>
                  <a:srgbClr val="002060"/>
                </a:solidFill>
              </a:rPr>
              <a:t>site name</a:t>
            </a:r>
            <a:r>
              <a:rPr lang="en-US" sz="1600" dirty="0">
                <a:solidFill>
                  <a:srgbClr val="002060"/>
                </a:solidFill>
              </a:rPr>
              <a:t>&gt; is something like CAMS-FL, CAMS-SA</a:t>
            </a:r>
          </a:p>
          <a:p>
            <a:r>
              <a:rPr lang="en-US" sz="1600" dirty="0">
                <a:solidFill>
                  <a:srgbClr val="002060"/>
                </a:solidFill>
              </a:rPr>
              <a:t>   &lt;</a:t>
            </a:r>
            <a:r>
              <a:rPr lang="en-US" sz="1600" b="1" dirty="0">
                <a:solidFill>
                  <a:srgbClr val="002060"/>
                </a:solidFill>
              </a:rPr>
              <a:t>camera number</a:t>
            </a:r>
            <a:r>
              <a:rPr lang="en-US" sz="1600" dirty="0">
                <a:solidFill>
                  <a:srgbClr val="002060"/>
                </a:solidFill>
              </a:rPr>
              <a:t>&gt; is the first camera number for each board. Examples:</a:t>
            </a:r>
            <a:br>
              <a:rPr lang="en-US" sz="1600" dirty="0">
                <a:solidFill>
                  <a:srgbClr val="002060"/>
                </a:solidFill>
              </a:rPr>
            </a:br>
            <a:r>
              <a:rPr lang="en-US" sz="1600" dirty="0">
                <a:solidFill>
                  <a:srgbClr val="002060"/>
                </a:solidFill>
              </a:rPr>
              <a:t>                                     CAMS-ForestHill-250,258</a:t>
            </a:r>
            <a:br>
              <a:rPr lang="en-US" sz="1600" dirty="0">
                <a:solidFill>
                  <a:srgbClr val="002060"/>
                </a:solidFill>
              </a:rPr>
            </a:br>
            <a:r>
              <a:rPr lang="en-US" sz="1600" dirty="0">
                <a:solidFill>
                  <a:srgbClr val="002060"/>
                </a:solidFill>
              </a:rPr>
              <a:t>                                     CAMS-Lick-549,557,565</a:t>
            </a:r>
          </a:p>
        </p:txBody>
      </p:sp>
      <p:grpSp>
        <p:nvGrpSpPr>
          <p:cNvPr id="7" name="Group 6">
            <a:extLst>
              <a:ext uri="{FF2B5EF4-FFF2-40B4-BE49-F238E27FC236}">
                <a16:creationId xmlns:a16="http://schemas.microsoft.com/office/drawing/2014/main" id="{945A5018-821E-4622-9B84-755AFD60EDB5}"/>
              </a:ext>
            </a:extLst>
          </p:cNvPr>
          <p:cNvGrpSpPr/>
          <p:nvPr/>
        </p:nvGrpSpPr>
        <p:grpSpPr>
          <a:xfrm>
            <a:off x="3495620" y="2693348"/>
            <a:ext cx="4494494" cy="332881"/>
            <a:chOff x="5158739" y="4081592"/>
            <a:chExt cx="600075" cy="366712"/>
          </a:xfrm>
        </p:grpSpPr>
        <p:sp>
          <p:nvSpPr>
            <p:cNvPr id="8" name="Rectangle 735">
              <a:extLst>
                <a:ext uri="{FF2B5EF4-FFF2-40B4-BE49-F238E27FC236}">
                  <a16:creationId xmlns:a16="http://schemas.microsoft.com/office/drawing/2014/main" id="{5EE78086-C9B0-433B-AAF0-6209D327D487}"/>
                </a:ext>
              </a:extLst>
            </p:cNvPr>
            <p:cNvSpPr>
              <a:spLocks noChangeArrowheads="1"/>
            </p:cNvSpPr>
            <p:nvPr/>
          </p:nvSpPr>
          <p:spPr bwMode="gray">
            <a:xfrm>
              <a:off x="5158739" y="4081592"/>
              <a:ext cx="600075" cy="366712"/>
            </a:xfrm>
            <a:prstGeom prst="roundRect">
              <a:avLst/>
            </a:prstGeom>
            <a:noFill/>
            <a:ln w="25400" algn="ctr">
              <a:solidFill>
                <a:srgbClr val="FF0000"/>
              </a:solidFill>
              <a:miter lim="800000"/>
              <a:headEnd/>
              <a:tailEnd/>
            </a:ln>
            <a:effectLst>
              <a:outerShdw blurRad="88900" dist="88900" dir="2700000" algn="tl" rotWithShape="0">
                <a:prstClr val="black">
                  <a:alpha val="40000"/>
                </a:prstClr>
              </a:outerShdw>
            </a:effectLst>
            <a:extLst>
              <a:ext uri="{909E8E84-426E-40DD-AFC4-6F175D3DCCD1}">
                <a14:hiddenFill xmlns:a14="http://schemas.microsoft.com/office/drawing/2010/main">
                  <a:solidFill>
                    <a:schemeClr val="bg1"/>
                  </a:solidFill>
                </a14:hiddenFill>
              </a:ext>
            </a:extLst>
          </p:spPr>
          <p:txBody>
            <a:bodyPr wrap="squar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735">
              <a:extLst>
                <a:ext uri="{FF2B5EF4-FFF2-40B4-BE49-F238E27FC236}">
                  <a16:creationId xmlns:a16="http://schemas.microsoft.com/office/drawing/2014/main" id="{703D82FC-46AF-43E8-9330-9530AADB9523}"/>
                </a:ext>
              </a:extLst>
            </p:cNvPr>
            <p:cNvSpPr>
              <a:spLocks noChangeArrowheads="1"/>
            </p:cNvSpPr>
            <p:nvPr/>
          </p:nvSpPr>
          <p:spPr bwMode="gray">
            <a:xfrm>
              <a:off x="5158739" y="4081592"/>
              <a:ext cx="600075" cy="366712"/>
            </a:xfrm>
            <a:prstGeom prst="roundRect">
              <a:avLst/>
            </a:prstGeom>
            <a:noFill/>
            <a:ln w="28575" cap="flat" cmpd="sng">
              <a:solidFill>
                <a:srgbClr val="FF5050"/>
              </a:solidFill>
              <a:prstDash val="solid"/>
              <a:round/>
              <a:headEnd/>
              <a:tailEnd/>
            </a:ln>
            <a:effectLst>
              <a:prstShdw prst="shdw17" dist="17961" dir="2700000">
                <a:srgbClr val="FF5050">
                  <a:gamma/>
                  <a:shade val="60000"/>
                  <a:invGamma/>
                </a:srgbClr>
              </a:prstShdw>
            </a:effectLst>
            <a:extLst>
              <a:ext uri="{909E8E84-426E-40DD-AFC4-6F175D3DCCD1}">
                <a14:hiddenFill xmlns:a14="http://schemas.microsoft.com/office/drawing/2010/main">
                  <a:solidFill>
                    <a:schemeClr val="bg1"/>
                  </a:solidFill>
                </a14:hiddenFill>
              </a:ext>
            </a:extLst>
          </p:spPr>
          <p:txBody>
            <a:bodyPr wrap="squar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2" name="Rectangle 735">
            <a:extLst>
              <a:ext uri="{FF2B5EF4-FFF2-40B4-BE49-F238E27FC236}">
                <a16:creationId xmlns:a16="http://schemas.microsoft.com/office/drawing/2014/main" id="{DF0707D6-50F1-4297-9467-7780BFCC5349}"/>
              </a:ext>
            </a:extLst>
          </p:cNvPr>
          <p:cNvSpPr>
            <a:spLocks noChangeArrowheads="1"/>
          </p:cNvSpPr>
          <p:nvPr/>
        </p:nvSpPr>
        <p:spPr bwMode="gray">
          <a:xfrm>
            <a:off x="685799" y="4101084"/>
            <a:ext cx="6391657" cy="1815882"/>
          </a:xfrm>
          <a:prstGeom prst="roundRect">
            <a:avLst>
              <a:gd name="adj" fmla="val 7675"/>
            </a:avLst>
          </a:prstGeom>
          <a:noFill/>
          <a:ln w="28575" cap="flat" cmpd="sng">
            <a:solidFill>
              <a:srgbClr val="FF5050"/>
            </a:solidFill>
            <a:prstDash val="solid"/>
            <a:round/>
            <a:headEnd/>
            <a:tailEnd/>
          </a:ln>
          <a:effectLst>
            <a:prstShdw prst="shdw17" dist="17961" dir="2700000">
              <a:srgbClr val="FF5050">
                <a:gamma/>
                <a:shade val="60000"/>
                <a:invGamma/>
              </a:srgbClr>
            </a:prstShdw>
          </a:effectLst>
          <a:extLst>
            <a:ext uri="{909E8E84-426E-40DD-AFC4-6F175D3DCCD1}">
              <a14:hiddenFill xmlns:a14="http://schemas.microsoft.com/office/drawing/2010/main">
                <a:solidFill>
                  <a:schemeClr val="bg1"/>
                </a:solidFill>
              </a14:hiddenFill>
            </a:ext>
          </a:extLst>
        </p:spPr>
        <p:txBody>
          <a:bodyPr wrap="squar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3489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To complete the installation process, choose “Install”</a:t>
            </a:r>
          </a:p>
        </p:txBody>
      </p:sp>
      <p:pic>
        <p:nvPicPr>
          <p:cNvPr id="4" name="Content Placeholder 3"/>
          <p:cNvPicPr>
            <a:picLocks noGrp="1" noChangeAspect="1"/>
          </p:cNvPicPr>
          <p:nvPr>
            <p:ph idx="1"/>
          </p:nvPr>
        </p:nvPicPr>
        <p:blipFill>
          <a:blip r:embed="rId2"/>
          <a:srcRect l="-10491" r="-10491"/>
          <a:stretch>
            <a:fillRect/>
          </a:stretch>
        </p:blipFill>
        <p:spPr>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8256607"/>
      </p:ext>
    </p:extLst>
  </p:cSld>
  <p:clrMapOvr>
    <a:masterClrMapping/>
  </p:clrMapOvr>
</p:sld>
</file>

<file path=ppt/theme/theme1.xml><?xml version="1.0" encoding="utf-8"?>
<a:theme xmlns:a="http://schemas.openxmlformats.org/drawingml/2006/main" name=" Black ">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11074</TotalTime>
  <Words>939</Words>
  <Application>Microsoft Office PowerPoint</Application>
  <PresentationFormat>On-screen Show (4:3)</PresentationFormat>
  <Paragraphs>93</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Narrow</vt:lpstr>
      <vt:lpstr>Calibri</vt:lpstr>
      <vt:lpstr>Times New Roman</vt:lpstr>
      <vt:lpstr>Wingdings</vt:lpstr>
      <vt:lpstr> Black </vt:lpstr>
      <vt:lpstr>Setting up DWService to access a remote CAMS computer</vt:lpstr>
      <vt:lpstr>ESTABLISH AN ACCOUNT WITH DWSERVICE.net</vt:lpstr>
      <vt:lpstr>To sign up for a new DWS account, enter your email address and a password</vt:lpstr>
      <vt:lpstr>Iinstall dwagent on the remote computer</vt:lpstr>
      <vt:lpstr>From the DWService home page, click “Windows” to download the DWAgent installer </vt:lpstr>
      <vt:lpstr>Save the DWAgent installer program anywhere on your computer</vt:lpstr>
      <vt:lpstr>Double click the installer to open it. Click the radio button to create a new agent</vt:lpstr>
      <vt:lpstr>Enter the DWService credentials you created during Step 1. Enter an appropriate name for the agent (whatever you like). </vt:lpstr>
      <vt:lpstr>To complete the installation process, choose “Install”</vt:lpstr>
      <vt:lpstr>Adding the first agent for your computer</vt:lpstr>
      <vt:lpstr>Configuring the “first” Agent</vt:lpstr>
      <vt:lpstr>New Agent Dialog</vt:lpstr>
      <vt:lpstr>Agent “Install code”</vt:lpstr>
      <vt:lpstr>Install DWAgent via Installation Code</vt:lpstr>
      <vt:lpstr>Install Code</vt:lpstr>
      <vt:lpstr>DWAgent desktop app</vt:lpstr>
      <vt:lpstr>Enter the Installation Code</vt:lpstr>
      <vt:lpstr>Dashboard</vt:lpstr>
      <vt:lpstr>Create a “Share” for remote access</vt:lpstr>
      <vt:lpstr>PowerPoint Presentation</vt:lpstr>
      <vt:lpstr>PowerPoint Presentation</vt:lpstr>
      <vt:lpstr>In the check box, click “Always”</vt:lpstr>
      <vt:lpstr>PowerPoint Presentation</vt:lpstr>
      <vt:lpstr>PowerPoint Presentation</vt:lpstr>
      <vt:lpstr>PowerPoint Presentation</vt:lpstr>
      <vt:lpstr>Analyze Events tab</vt:lpstr>
      <vt:lpstr>DWAgent Monitor</vt:lpstr>
      <vt:lpstr>PowerPoint Presentation</vt:lpstr>
      <vt:lpstr>Fully Removing DWService in order to reinstall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install DWAgent on a CAMS computer</dc:title>
  <dc:creator>Andy Howell</dc:creator>
  <cp:lastModifiedBy>dsamuels</cp:lastModifiedBy>
  <cp:revision>37</cp:revision>
  <dcterms:created xsi:type="dcterms:W3CDTF">2019-02-04T02:29:06Z</dcterms:created>
  <dcterms:modified xsi:type="dcterms:W3CDTF">2020-02-27T16:13:35Z</dcterms:modified>
</cp:coreProperties>
</file>