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60" r:id="rId5"/>
    <p:sldId id="261" r:id="rId6"/>
    <p:sldId id="262" r:id="rId7"/>
    <p:sldId id="265" r:id="rId8"/>
    <p:sldId id="259" r:id="rId9"/>
    <p:sldId id="266" r:id="rId10"/>
    <p:sldId id="263"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96" y="-10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3F3A0-B7B9-4CA4-BB00-1008D692B51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421808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3A0-B7B9-4CA4-BB00-1008D692B51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131170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3A0-B7B9-4CA4-BB00-1008D692B51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99868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3F3A0-B7B9-4CA4-BB00-1008D692B51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169552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F3A0-B7B9-4CA4-BB00-1008D692B51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367148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3F3A0-B7B9-4CA4-BB00-1008D692B51F}"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229497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3F3A0-B7B9-4CA4-BB00-1008D692B51F}" type="datetimeFigureOut">
              <a:rPr lang="en-US" smtClean="0"/>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59779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3F3A0-B7B9-4CA4-BB00-1008D692B51F}" type="datetimeFigureOut">
              <a:rPr lang="en-US" smtClean="0"/>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351176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3F3A0-B7B9-4CA4-BB00-1008D692B51F}" type="datetimeFigureOut">
              <a:rPr lang="en-US" smtClean="0"/>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282477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3A0-B7B9-4CA4-BB00-1008D692B51F}"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50630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3F3A0-B7B9-4CA4-BB00-1008D692B51F}"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12F17-ADB5-48D5-8449-B5EE300D4D40}" type="slidenum">
              <a:rPr lang="en-US" smtClean="0"/>
              <a:t>‹#›</a:t>
            </a:fld>
            <a:endParaRPr lang="en-US"/>
          </a:p>
        </p:txBody>
      </p:sp>
    </p:spTree>
    <p:extLst>
      <p:ext uri="{BB962C8B-B14F-4D97-AF65-F5344CB8AC3E}">
        <p14:creationId xmlns:p14="http://schemas.microsoft.com/office/powerpoint/2010/main" val="333944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3F3A0-B7B9-4CA4-BB00-1008D692B51F}" type="datetimeFigureOut">
              <a:rPr lang="en-US" smtClean="0"/>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12F17-ADB5-48D5-8449-B5EE300D4D40}" type="slidenum">
              <a:rPr lang="en-US" smtClean="0"/>
              <a:t>‹#›</a:t>
            </a:fld>
            <a:endParaRPr lang="en-US"/>
          </a:p>
        </p:txBody>
      </p:sp>
    </p:spTree>
    <p:extLst>
      <p:ext uri="{BB962C8B-B14F-4D97-AF65-F5344CB8AC3E}">
        <p14:creationId xmlns:p14="http://schemas.microsoft.com/office/powerpoint/2010/main" val="3057711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8267" y="457200"/>
            <a:ext cx="6774611" cy="1508105"/>
          </a:xfrm>
          <a:prstGeom prst="rect">
            <a:avLst/>
          </a:prstGeom>
          <a:noFill/>
        </p:spPr>
        <p:txBody>
          <a:bodyPr wrap="none" rtlCol="0">
            <a:spAutoFit/>
          </a:bodyPr>
          <a:lstStyle/>
          <a:p>
            <a:pPr algn="ctr"/>
            <a:r>
              <a:rPr lang="en-US" dirty="0" smtClean="0"/>
              <a:t>Astronomical Science Project Ideas for LCPS HS Student Research Class</a:t>
            </a:r>
          </a:p>
          <a:p>
            <a:pPr algn="ctr"/>
            <a:endParaRPr lang="en-US" dirty="0"/>
          </a:p>
          <a:p>
            <a:pPr algn="ctr"/>
            <a:r>
              <a:rPr lang="en-US" sz="1400" i="1" dirty="0" smtClean="0"/>
              <a:t>Pete Gural</a:t>
            </a:r>
          </a:p>
          <a:p>
            <a:pPr algn="ctr"/>
            <a:r>
              <a:rPr lang="en-US" sz="1400" i="1" dirty="0" smtClean="0"/>
              <a:t>703-450-3810 (h)</a:t>
            </a:r>
          </a:p>
          <a:p>
            <a:pPr algn="ctr"/>
            <a:r>
              <a:rPr lang="en-US" sz="1400" i="1" dirty="0" smtClean="0"/>
              <a:t>703-676-1767 (w)</a:t>
            </a:r>
          </a:p>
          <a:p>
            <a:pPr algn="ctr"/>
            <a:r>
              <a:rPr lang="en-US" sz="1400" i="1" dirty="0" smtClean="0"/>
              <a:t>peter.s.gural@leidos.com</a:t>
            </a:r>
            <a:endParaRPr lang="en-US" sz="1400" i="1" dirty="0"/>
          </a:p>
        </p:txBody>
      </p:sp>
      <p:sp>
        <p:nvSpPr>
          <p:cNvPr id="5" name="TextBox 4"/>
          <p:cNvSpPr txBox="1"/>
          <p:nvPr/>
        </p:nvSpPr>
        <p:spPr>
          <a:xfrm>
            <a:off x="354724" y="2287488"/>
            <a:ext cx="8534400" cy="738664"/>
          </a:xfrm>
          <a:prstGeom prst="rect">
            <a:avLst/>
          </a:prstGeom>
          <a:noFill/>
        </p:spPr>
        <p:txBody>
          <a:bodyPr wrap="square" rtlCol="0">
            <a:spAutoFit/>
          </a:bodyPr>
          <a:lstStyle/>
          <a:p>
            <a:r>
              <a:rPr lang="en-US" sz="1400" dirty="0" smtClean="0"/>
              <a:t>Caveat: These are projects with their level of sophistication increasing with each phase in the development steps indicated per page. Not all students may be able to perform all steps. Some require equipment. Others computer skills to extract/process data.</a:t>
            </a:r>
            <a:endParaRPr lang="en-US" sz="1400" dirty="0"/>
          </a:p>
        </p:txBody>
      </p:sp>
    </p:spTree>
    <p:extLst>
      <p:ext uri="{BB962C8B-B14F-4D97-AF65-F5344CB8AC3E}">
        <p14:creationId xmlns:p14="http://schemas.microsoft.com/office/powerpoint/2010/main" val="3654573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228600"/>
            <a:ext cx="1649554" cy="369332"/>
          </a:xfrm>
          <a:prstGeom prst="rect">
            <a:avLst/>
          </a:prstGeom>
          <a:noFill/>
        </p:spPr>
        <p:txBody>
          <a:bodyPr wrap="none" rtlCol="0">
            <a:spAutoFit/>
          </a:bodyPr>
          <a:lstStyle/>
          <a:p>
            <a:r>
              <a:rPr lang="en-US" dirty="0" smtClean="0"/>
              <a:t>Walking </a:t>
            </a:r>
            <a:r>
              <a:rPr lang="en-US" dirty="0" err="1" smtClean="0"/>
              <a:t>Orrery</a:t>
            </a:r>
            <a:r>
              <a:rPr lang="en-US" dirty="0" smtClean="0"/>
              <a:t> </a:t>
            </a:r>
            <a:endParaRPr lang="en-US" dirty="0"/>
          </a:p>
        </p:txBody>
      </p:sp>
      <p:sp>
        <p:nvSpPr>
          <p:cNvPr id="2" name="TextBox 1"/>
          <p:cNvSpPr txBox="1"/>
          <p:nvPr/>
        </p:nvSpPr>
        <p:spPr>
          <a:xfrm>
            <a:off x="2341729" y="5334000"/>
            <a:ext cx="4636590" cy="369332"/>
          </a:xfrm>
          <a:prstGeom prst="rect">
            <a:avLst/>
          </a:prstGeom>
          <a:noFill/>
        </p:spPr>
        <p:txBody>
          <a:bodyPr wrap="none" rtlCol="0">
            <a:spAutoFit/>
          </a:bodyPr>
          <a:lstStyle/>
          <a:p>
            <a:r>
              <a:rPr lang="en-US" dirty="0" smtClean="0"/>
              <a:t>See http://star.arm.ac.uk/orrery/orrerynav.html</a:t>
            </a:r>
            <a:endParaRPr lang="en-US" dirty="0"/>
          </a:p>
        </p:txBody>
      </p:sp>
      <p:pic>
        <p:nvPicPr>
          <p:cNvPr id="3074" name="Picture 2" descr="C:\Users\guralp\Desktop\niceorr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5105400" cy="3827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849868"/>
            <a:ext cx="8229600" cy="369332"/>
          </a:xfrm>
          <a:prstGeom prst="rect">
            <a:avLst/>
          </a:prstGeom>
        </p:spPr>
        <p:txBody>
          <a:bodyPr wrap="square">
            <a:spAutoFit/>
          </a:bodyPr>
          <a:lstStyle/>
          <a:p>
            <a:r>
              <a:rPr lang="en-US" dirty="0" smtClean="0"/>
              <a:t>Concept:  Student can research and setup a temporary (or permanent) walking </a:t>
            </a:r>
            <a:r>
              <a:rPr lang="en-US" dirty="0" err="1" smtClean="0"/>
              <a:t>Orrery</a:t>
            </a:r>
            <a:r>
              <a:rPr lang="en-US" dirty="0" smtClean="0"/>
              <a:t>.</a:t>
            </a:r>
          </a:p>
        </p:txBody>
      </p:sp>
    </p:spTree>
    <p:extLst>
      <p:ext uri="{BB962C8B-B14F-4D97-AF65-F5344CB8AC3E}">
        <p14:creationId xmlns:p14="http://schemas.microsoft.com/office/powerpoint/2010/main" val="370386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228600"/>
            <a:ext cx="2922916" cy="369332"/>
          </a:xfrm>
          <a:prstGeom prst="rect">
            <a:avLst/>
          </a:prstGeom>
          <a:noFill/>
        </p:spPr>
        <p:txBody>
          <a:bodyPr wrap="none" rtlCol="0">
            <a:spAutoFit/>
          </a:bodyPr>
          <a:lstStyle/>
          <a:p>
            <a:r>
              <a:rPr lang="en-US" dirty="0" smtClean="0"/>
              <a:t>Meteor Trajectory Estimation</a:t>
            </a:r>
            <a:endParaRPr lang="en-US" dirty="0"/>
          </a:p>
        </p:txBody>
      </p:sp>
      <p:sp>
        <p:nvSpPr>
          <p:cNvPr id="3" name="TextBox 2"/>
          <p:cNvSpPr txBox="1"/>
          <p:nvPr/>
        </p:nvSpPr>
        <p:spPr>
          <a:xfrm>
            <a:off x="308892" y="685800"/>
            <a:ext cx="8534400" cy="5909310"/>
          </a:xfrm>
          <a:prstGeom prst="rect">
            <a:avLst/>
          </a:prstGeom>
          <a:noFill/>
        </p:spPr>
        <p:txBody>
          <a:bodyPr wrap="square" rtlCol="0">
            <a:spAutoFit/>
          </a:bodyPr>
          <a:lstStyle/>
          <a:p>
            <a:r>
              <a:rPr lang="en-US" sz="1400" dirty="0" smtClean="0"/>
              <a:t>Concept:  Compare the three methods of meteor trajectory estimation to determine the best technique on average (</a:t>
            </a:r>
            <a:r>
              <a:rPr lang="en-US" sz="1400" dirty="0" err="1" smtClean="0"/>
              <a:t>Ceplecha’s</a:t>
            </a:r>
            <a:r>
              <a:rPr lang="en-US" sz="1400" dirty="0" smtClean="0"/>
              <a:t> 1987 intersecting planes and two variants of the least squares method from Borovicka 1990).</a:t>
            </a:r>
          </a:p>
          <a:p>
            <a:endParaRPr lang="en-US" sz="1400" dirty="0"/>
          </a:p>
          <a:p>
            <a:r>
              <a:rPr lang="en-US" sz="1400" dirty="0" smtClean="0"/>
              <a:t>Equipment:  Trajectory software function in C (I can provide or the student could attempt to write). C, Java, </a:t>
            </a:r>
            <a:r>
              <a:rPr lang="en-US" sz="1400" dirty="0" err="1" smtClean="0"/>
              <a:t>Matlab</a:t>
            </a:r>
            <a:r>
              <a:rPr lang="en-US" sz="1400" dirty="0" smtClean="0"/>
              <a:t>, or Octave familiarity.</a:t>
            </a:r>
          </a:p>
          <a:p>
            <a:endParaRPr lang="en-US" sz="1400" dirty="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a:p>
            <a:endParaRPr lang="en-US" sz="1400" dirty="0" smtClean="0"/>
          </a:p>
          <a:p>
            <a:endParaRPr lang="en-US" sz="1400" dirty="0" smtClean="0"/>
          </a:p>
          <a:p>
            <a:r>
              <a:rPr lang="en-US" sz="1400" dirty="0" smtClean="0"/>
              <a:t>Development Steps:</a:t>
            </a:r>
          </a:p>
          <a:p>
            <a:pPr marL="228600" indent="-228600">
              <a:buAutoNum type="arabicParenR"/>
            </a:pPr>
            <a:r>
              <a:rPr lang="en-US" sz="1400" dirty="0" smtClean="0"/>
              <a:t>Research and understand existing methods – possibly write functional modules that solve for trajectory.</a:t>
            </a:r>
          </a:p>
          <a:p>
            <a:pPr marL="228600" indent="-228600">
              <a:buAutoNum type="arabicParenR"/>
            </a:pPr>
            <a:r>
              <a:rPr lang="en-US" sz="1400" dirty="0" smtClean="0"/>
              <a:t>Build a simulation capability by modeling straight line entry into the 3D atmosphere observed by &gt;=2 sites.</a:t>
            </a:r>
          </a:p>
          <a:p>
            <a:pPr marL="228600" indent="-228600">
              <a:buAutoNum type="arabicParenR"/>
            </a:pPr>
            <a:r>
              <a:rPr lang="en-US" sz="1400" dirty="0" smtClean="0"/>
              <a:t>Compare algorithm performance for a variety of trajectories via Monte Carlo simulation</a:t>
            </a:r>
          </a:p>
        </p:txBody>
      </p:sp>
      <p:cxnSp>
        <p:nvCxnSpPr>
          <p:cNvPr id="7" name="Straight Connector 6"/>
          <p:cNvCxnSpPr/>
          <p:nvPr/>
        </p:nvCxnSpPr>
        <p:spPr>
          <a:xfrm>
            <a:off x="3236913" y="2254250"/>
            <a:ext cx="3200400" cy="1143000"/>
          </a:xfrm>
          <a:prstGeom prst="line">
            <a:avLst/>
          </a:prstGeom>
          <a:ln w="57150">
            <a:solidFill>
              <a:srgbClr val="FF0000"/>
            </a:solidFill>
            <a:prstDash val="sysDot"/>
            <a:headEnd type="none" w="med" len="med"/>
            <a:tailEnd type="triangle" w="sm" len="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20" idx="0"/>
          </p:cNvCxnSpPr>
          <p:nvPr/>
        </p:nvCxnSpPr>
        <p:spPr>
          <a:xfrm rot="16200000" flipV="1">
            <a:off x="3336132" y="2499518"/>
            <a:ext cx="3073400" cy="2887663"/>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20" idx="0"/>
          </p:cNvCxnSpPr>
          <p:nvPr/>
        </p:nvCxnSpPr>
        <p:spPr>
          <a:xfrm rot="16200000" flipV="1">
            <a:off x="4860132" y="4023518"/>
            <a:ext cx="2235200" cy="677863"/>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20" idx="0"/>
          </p:cNvCxnSpPr>
          <p:nvPr/>
        </p:nvCxnSpPr>
        <p:spPr>
          <a:xfrm rot="16200000" flipV="1">
            <a:off x="4402932" y="3566318"/>
            <a:ext cx="2616200" cy="1211263"/>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20" idx="0"/>
          </p:cNvCxnSpPr>
          <p:nvPr/>
        </p:nvCxnSpPr>
        <p:spPr>
          <a:xfrm rot="16200000" flipV="1">
            <a:off x="4060032" y="3223418"/>
            <a:ext cx="2844800" cy="1668463"/>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20" idx="0"/>
          </p:cNvCxnSpPr>
          <p:nvPr/>
        </p:nvCxnSpPr>
        <p:spPr>
          <a:xfrm rot="16200000" flipV="1">
            <a:off x="3824288" y="2987675"/>
            <a:ext cx="2908300" cy="2076450"/>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20" idx="0"/>
          </p:cNvCxnSpPr>
          <p:nvPr/>
        </p:nvCxnSpPr>
        <p:spPr>
          <a:xfrm rot="16200000" flipV="1">
            <a:off x="3450432" y="2613818"/>
            <a:ext cx="3149600" cy="2582863"/>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7" name="Text Box 2"/>
          <p:cNvSpPr txBox="1">
            <a:spLocks noChangeArrowheads="1"/>
          </p:cNvSpPr>
          <p:nvPr/>
        </p:nvSpPr>
        <p:spPr bwMode="auto">
          <a:xfrm>
            <a:off x="6313488" y="4470400"/>
            <a:ext cx="13827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sz="1600" b="1">
                <a:solidFill>
                  <a:srgbClr val="FFC000"/>
                </a:solidFill>
                <a:latin typeface="Calibri" pitchFamily="34" charset="0"/>
              </a:rPr>
              <a:t>Camera 2</a:t>
            </a:r>
          </a:p>
          <a:p>
            <a:pPr algn="ctr" eaLnBrk="1" hangingPunct="1"/>
            <a:r>
              <a:rPr lang="en-US" sz="1600" b="1">
                <a:solidFill>
                  <a:srgbClr val="FFC000"/>
                </a:solidFill>
                <a:latin typeface="Calibri" pitchFamily="34" charset="0"/>
              </a:rPr>
              <a:t>Measurement</a:t>
            </a:r>
          </a:p>
          <a:p>
            <a:pPr algn="ctr" eaLnBrk="1" hangingPunct="1"/>
            <a:r>
              <a:rPr lang="en-US" sz="1600" b="1">
                <a:solidFill>
                  <a:srgbClr val="FFC000"/>
                </a:solidFill>
                <a:latin typeface="Calibri" pitchFamily="34" charset="0"/>
              </a:rPr>
              <a:t>Vectors</a:t>
            </a:r>
            <a:r>
              <a:rPr lang="en-US" b="1" baseline="-25000">
                <a:solidFill>
                  <a:srgbClr val="FFC000"/>
                </a:solidFill>
                <a:latin typeface="Calibri" pitchFamily="34" charset="0"/>
              </a:rPr>
              <a:t>   </a:t>
            </a:r>
          </a:p>
        </p:txBody>
      </p:sp>
      <p:sp>
        <p:nvSpPr>
          <p:cNvPr id="18" name="Text Box 2"/>
          <p:cNvSpPr txBox="1">
            <a:spLocks noChangeArrowheads="1"/>
          </p:cNvSpPr>
          <p:nvPr/>
        </p:nvSpPr>
        <p:spPr bwMode="auto">
          <a:xfrm>
            <a:off x="1447800" y="4089400"/>
            <a:ext cx="1428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sz="1600" b="1">
                <a:solidFill>
                  <a:srgbClr val="0000FF"/>
                </a:solidFill>
                <a:latin typeface="Calibri" pitchFamily="34" charset="0"/>
              </a:rPr>
              <a:t>Camera 1</a:t>
            </a:r>
          </a:p>
          <a:p>
            <a:pPr algn="ctr" eaLnBrk="1" hangingPunct="1"/>
            <a:r>
              <a:rPr lang="en-US" sz="1600" b="1">
                <a:solidFill>
                  <a:srgbClr val="0000FF"/>
                </a:solidFill>
                <a:latin typeface="Calibri" pitchFamily="34" charset="0"/>
              </a:rPr>
              <a:t>Measurement </a:t>
            </a:r>
          </a:p>
          <a:p>
            <a:pPr algn="ctr" eaLnBrk="1" hangingPunct="1"/>
            <a:r>
              <a:rPr lang="en-US" sz="1600" b="1">
                <a:solidFill>
                  <a:srgbClr val="0000FF"/>
                </a:solidFill>
                <a:latin typeface="Calibri" pitchFamily="34" charset="0"/>
              </a:rPr>
              <a:t>Vectors</a:t>
            </a:r>
          </a:p>
        </p:txBody>
      </p:sp>
      <p:sp>
        <p:nvSpPr>
          <p:cNvPr id="19" name="Text Box 2"/>
          <p:cNvSpPr txBox="1">
            <a:spLocks noChangeArrowheads="1"/>
          </p:cNvSpPr>
          <p:nvPr/>
        </p:nvSpPr>
        <p:spPr bwMode="auto">
          <a:xfrm rot="1052321">
            <a:off x="3028950" y="1951038"/>
            <a:ext cx="107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sz="1400" b="1">
                <a:solidFill>
                  <a:srgbClr val="C00000"/>
                </a:solidFill>
                <a:latin typeface="Calibri" pitchFamily="34" charset="0"/>
              </a:rPr>
              <a:t>Linear Track</a:t>
            </a:r>
            <a:endParaRPr lang="en-US" sz="1600" b="1" baseline="-25000">
              <a:solidFill>
                <a:srgbClr val="C00000"/>
              </a:solidFill>
              <a:latin typeface="Calibri" pitchFamily="34" charset="0"/>
            </a:endParaRPr>
          </a:p>
        </p:txBody>
      </p:sp>
      <p:sp>
        <p:nvSpPr>
          <p:cNvPr id="20" name="Oval 19"/>
          <p:cNvSpPr/>
          <p:nvPr/>
        </p:nvSpPr>
        <p:spPr>
          <a:xfrm>
            <a:off x="6183313" y="5480050"/>
            <a:ext cx="266700" cy="158750"/>
          </a:xfrm>
          <a:prstGeom prst="ellipse">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rgbClr val="FFFFFF"/>
              </a:solidFill>
            </a:endParaRPr>
          </a:p>
        </p:txBody>
      </p:sp>
      <p:cxnSp>
        <p:nvCxnSpPr>
          <p:cNvPr id="21" name="Straight Connector 20"/>
          <p:cNvCxnSpPr>
            <a:stCxn id="28" idx="0"/>
          </p:cNvCxnSpPr>
          <p:nvPr/>
        </p:nvCxnSpPr>
        <p:spPr>
          <a:xfrm rot="5400000" flipH="1" flipV="1">
            <a:off x="3217069" y="2569369"/>
            <a:ext cx="2197100" cy="3332162"/>
          </a:xfrm>
          <a:prstGeom prst="line">
            <a:avLst/>
          </a:prstGeom>
          <a:ln w="31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28" idx="0"/>
          </p:cNvCxnSpPr>
          <p:nvPr/>
        </p:nvCxnSpPr>
        <p:spPr>
          <a:xfrm rot="5400000" flipH="1" flipV="1">
            <a:off x="1845469" y="3407569"/>
            <a:ext cx="2730500" cy="1122362"/>
          </a:xfrm>
          <a:prstGeom prst="line">
            <a:avLst/>
          </a:prstGeom>
          <a:ln w="31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8" idx="0"/>
          </p:cNvCxnSpPr>
          <p:nvPr/>
        </p:nvCxnSpPr>
        <p:spPr>
          <a:xfrm rot="5400000" flipH="1" flipV="1">
            <a:off x="1997869" y="3102769"/>
            <a:ext cx="2882900" cy="1579562"/>
          </a:xfrm>
          <a:prstGeom prst="line">
            <a:avLst/>
          </a:prstGeom>
          <a:ln w="31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8" idx="0"/>
          </p:cNvCxnSpPr>
          <p:nvPr/>
        </p:nvCxnSpPr>
        <p:spPr>
          <a:xfrm rot="5400000" flipH="1" flipV="1">
            <a:off x="2226469" y="3178969"/>
            <a:ext cx="2578100" cy="1731962"/>
          </a:xfrm>
          <a:prstGeom prst="line">
            <a:avLst/>
          </a:prstGeom>
          <a:ln w="31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8" idx="0"/>
          </p:cNvCxnSpPr>
          <p:nvPr/>
        </p:nvCxnSpPr>
        <p:spPr>
          <a:xfrm rot="5400000" flipH="1" flipV="1">
            <a:off x="2531269" y="2874169"/>
            <a:ext cx="2578100" cy="2341562"/>
          </a:xfrm>
          <a:prstGeom prst="line">
            <a:avLst/>
          </a:prstGeom>
          <a:ln w="31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8" idx="0"/>
          </p:cNvCxnSpPr>
          <p:nvPr/>
        </p:nvCxnSpPr>
        <p:spPr>
          <a:xfrm rot="5400000" flipH="1" flipV="1">
            <a:off x="2683669" y="2797969"/>
            <a:ext cx="2501900" cy="2570162"/>
          </a:xfrm>
          <a:prstGeom prst="line">
            <a:avLst/>
          </a:prstGeom>
          <a:ln w="3175">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8" idx="0"/>
          </p:cNvCxnSpPr>
          <p:nvPr/>
        </p:nvCxnSpPr>
        <p:spPr>
          <a:xfrm rot="5400000" flipH="1" flipV="1">
            <a:off x="2950369" y="2836069"/>
            <a:ext cx="2197100" cy="2798762"/>
          </a:xfrm>
          <a:prstGeom prst="line">
            <a:avLst/>
          </a:prstGeom>
          <a:ln w="3175">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2514600" y="5334000"/>
            <a:ext cx="268288" cy="15875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rgbClr val="FFFFFF"/>
              </a:solidFill>
            </a:endParaRPr>
          </a:p>
        </p:txBody>
      </p:sp>
    </p:spTree>
    <p:extLst>
      <p:ext uri="{BB962C8B-B14F-4D97-AF65-F5344CB8AC3E}">
        <p14:creationId xmlns:p14="http://schemas.microsoft.com/office/powerpoint/2010/main" val="282948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228600"/>
            <a:ext cx="2869696" cy="369332"/>
          </a:xfrm>
          <a:prstGeom prst="rect">
            <a:avLst/>
          </a:prstGeom>
          <a:noFill/>
        </p:spPr>
        <p:txBody>
          <a:bodyPr wrap="none" rtlCol="0">
            <a:spAutoFit/>
          </a:bodyPr>
          <a:lstStyle/>
          <a:p>
            <a:r>
              <a:rPr lang="en-US" dirty="0" smtClean="0"/>
              <a:t>Double Star Characterization</a:t>
            </a:r>
            <a:endParaRPr lang="en-US" dirty="0"/>
          </a:p>
        </p:txBody>
      </p:sp>
      <p:sp>
        <p:nvSpPr>
          <p:cNvPr id="3" name="TextBox 2"/>
          <p:cNvSpPr txBox="1"/>
          <p:nvPr/>
        </p:nvSpPr>
        <p:spPr>
          <a:xfrm>
            <a:off x="308892" y="685800"/>
            <a:ext cx="8534400" cy="6124754"/>
          </a:xfrm>
          <a:prstGeom prst="rect">
            <a:avLst/>
          </a:prstGeom>
          <a:noFill/>
        </p:spPr>
        <p:txBody>
          <a:bodyPr wrap="square" rtlCol="0">
            <a:spAutoFit/>
          </a:bodyPr>
          <a:lstStyle/>
          <a:p>
            <a:r>
              <a:rPr lang="en-US" sz="1400" dirty="0" smtClean="0"/>
              <a:t>Concept:  Is there an equivalent to the </a:t>
            </a:r>
            <a:r>
              <a:rPr lang="en-US" sz="1400" dirty="0" err="1" smtClean="0"/>
              <a:t>Hertzsprung-Russel</a:t>
            </a:r>
            <a:r>
              <a:rPr lang="en-US" sz="1400" dirty="0" smtClean="0"/>
              <a:t> diagram, but adapted to double stars (e.g. surface temperature of star 1 to surface temperature of star 2).</a:t>
            </a:r>
          </a:p>
          <a:p>
            <a:endParaRPr lang="en-US" sz="1400" dirty="0"/>
          </a:p>
          <a:p>
            <a:r>
              <a:rPr lang="en-US" sz="1400" dirty="0" smtClean="0"/>
              <a:t>Equipment:  Double-star data base catalog downloaded from the web. </a:t>
            </a:r>
          </a:p>
          <a:p>
            <a:endParaRPr lang="en-US" sz="1400" dirty="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a:p>
            <a:endParaRPr lang="en-US" sz="1400" dirty="0" smtClean="0"/>
          </a:p>
          <a:p>
            <a:endParaRPr lang="en-US" sz="1400" dirty="0" smtClean="0"/>
          </a:p>
          <a:p>
            <a:r>
              <a:rPr lang="en-US" sz="1400" dirty="0" smtClean="0"/>
              <a:t>Development Steps:</a:t>
            </a:r>
          </a:p>
          <a:p>
            <a:pPr marL="228600" indent="-228600">
              <a:buAutoNum type="arabicParenR"/>
            </a:pPr>
            <a:r>
              <a:rPr lang="en-US" sz="1400" dirty="0" smtClean="0"/>
              <a:t>Research and understand the H-R diagram, star spectral type/surface temperature, luminosity.</a:t>
            </a:r>
          </a:p>
          <a:p>
            <a:pPr marL="228600" indent="-228600">
              <a:buAutoNum type="arabicParenR"/>
            </a:pPr>
            <a:r>
              <a:rPr lang="en-US" sz="1400" dirty="0" smtClean="0"/>
              <a:t>Do double stars fall into localized areas of a two-axis plot (examine different star attributes for axis 1 and axis 2).</a:t>
            </a:r>
          </a:p>
          <a:p>
            <a:pPr marL="228600" indent="-228600">
              <a:buAutoNum type="arabicParenR"/>
            </a:pPr>
            <a:r>
              <a:rPr lang="en-US" sz="1400" dirty="0" smtClean="0"/>
              <a:t>If so, consider reasons why that might be so such as the main sequence and stellar evolution paths, is there a relationship between each pair in luminosity or temperature (size).</a:t>
            </a:r>
          </a:p>
          <a:p>
            <a:pPr marL="228600" indent="-228600">
              <a:buAutoNum type="arabicParenR"/>
            </a:pPr>
            <a:r>
              <a:rPr lang="en-US" sz="1400" dirty="0" smtClean="0"/>
              <a:t>What about triple star systems.</a:t>
            </a:r>
          </a:p>
        </p:txBody>
      </p:sp>
      <p:pic>
        <p:nvPicPr>
          <p:cNvPr id="1026" name="Picture 2" descr="http://upload.wikimedia.org/wikipedia/commons/1/17/Hertzsprung-Russel_Star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89414"/>
            <a:ext cx="4572000" cy="362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6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6333" y="228600"/>
            <a:ext cx="4559518" cy="369332"/>
          </a:xfrm>
          <a:prstGeom prst="rect">
            <a:avLst/>
          </a:prstGeom>
          <a:noFill/>
        </p:spPr>
        <p:txBody>
          <a:bodyPr wrap="none" rtlCol="0">
            <a:spAutoFit/>
          </a:bodyPr>
          <a:lstStyle/>
          <a:p>
            <a:r>
              <a:rPr lang="en-US" dirty="0" smtClean="0"/>
              <a:t>Overlay Meteor Tracks onto a Planetarium App</a:t>
            </a:r>
            <a:endParaRPr lang="en-US" dirty="0"/>
          </a:p>
        </p:txBody>
      </p:sp>
      <p:sp>
        <p:nvSpPr>
          <p:cNvPr id="3" name="TextBox 2"/>
          <p:cNvSpPr txBox="1"/>
          <p:nvPr/>
        </p:nvSpPr>
        <p:spPr>
          <a:xfrm>
            <a:off x="308892" y="685800"/>
            <a:ext cx="8534400" cy="5909310"/>
          </a:xfrm>
          <a:prstGeom prst="rect">
            <a:avLst/>
          </a:prstGeom>
          <a:noFill/>
        </p:spPr>
        <p:txBody>
          <a:bodyPr wrap="square" rtlCol="0">
            <a:spAutoFit/>
          </a:bodyPr>
          <a:lstStyle/>
          <a:p>
            <a:r>
              <a:rPr lang="en-US" sz="1400" dirty="0" smtClean="0"/>
              <a:t>Concept:  Visualize a night’s collection of meteor tracks on a projected star background (preferably gnomonic). </a:t>
            </a:r>
          </a:p>
          <a:p>
            <a:endParaRPr lang="en-US" sz="1400" dirty="0"/>
          </a:p>
          <a:p>
            <a:r>
              <a:rPr lang="en-US" sz="1400" dirty="0" smtClean="0"/>
              <a:t>Equipment:  </a:t>
            </a:r>
            <a:r>
              <a:rPr lang="en-US" sz="1400" dirty="0"/>
              <a:t>Planetarium </a:t>
            </a:r>
            <a:r>
              <a:rPr lang="en-US" sz="1400" dirty="0" smtClean="0"/>
              <a:t>program with external interface or plug-in capability for superimposing data; </a:t>
            </a:r>
            <a:r>
              <a:rPr lang="en-US" sz="1400" dirty="0"/>
              <a:t>M</a:t>
            </a:r>
            <a:r>
              <a:rPr lang="en-US" sz="1400" dirty="0" smtClean="0"/>
              <a:t>eteor track text file.</a:t>
            </a:r>
            <a:endParaRPr lang="en-US" sz="1400" dirty="0"/>
          </a:p>
          <a:p>
            <a:endParaRPr lang="en-US" sz="1400" dirty="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a:p>
            <a:endParaRPr lang="en-US" sz="1400" dirty="0" smtClean="0"/>
          </a:p>
          <a:p>
            <a:endParaRPr lang="en-US" sz="1400" dirty="0" smtClean="0"/>
          </a:p>
          <a:p>
            <a:endParaRPr lang="en-US" sz="1400" dirty="0" smtClean="0"/>
          </a:p>
          <a:p>
            <a:r>
              <a:rPr lang="en-US" sz="1400" dirty="0" smtClean="0"/>
              <a:t>Development Steps:</a:t>
            </a:r>
          </a:p>
          <a:p>
            <a:pPr marL="228600" indent="-228600">
              <a:buAutoNum type="arabicParenR"/>
            </a:pPr>
            <a:r>
              <a:rPr lang="en-US" sz="1400" dirty="0" smtClean="0"/>
              <a:t>Research to find a planetarium program that could ingest begin and end points of a meteor track and superimpose on a star field (e.g. </a:t>
            </a:r>
            <a:r>
              <a:rPr lang="en-US" sz="1400" dirty="0" err="1" smtClean="0"/>
              <a:t>Stellarium</a:t>
            </a:r>
            <a:r>
              <a:rPr lang="en-US" sz="1400" dirty="0"/>
              <a:t>)</a:t>
            </a:r>
            <a:r>
              <a:rPr lang="en-US" sz="1400" dirty="0" smtClean="0"/>
              <a:t>. Add </a:t>
            </a:r>
            <a:r>
              <a:rPr lang="en-US" sz="1400" smtClean="0"/>
              <a:t>active meteor radiant </a:t>
            </a:r>
            <a:r>
              <a:rPr lang="en-US" sz="1400" dirty="0" smtClean="0"/>
              <a:t>positions.</a:t>
            </a:r>
          </a:p>
          <a:p>
            <a:pPr marL="228600" indent="-228600">
              <a:buAutoNum type="arabicParenR"/>
            </a:pPr>
            <a:r>
              <a:rPr lang="en-US" sz="1400" dirty="0" smtClean="0"/>
              <a:t>Alternatively write a star + meteor track visualization capability.</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83"/>
          <a:stretch/>
        </p:blipFill>
        <p:spPr bwMode="auto">
          <a:xfrm>
            <a:off x="1833966" y="1676400"/>
            <a:ext cx="5484251" cy="372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H="1">
            <a:off x="4800600" y="2209800"/>
            <a:ext cx="381000" cy="685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257800" y="3043219"/>
            <a:ext cx="152400" cy="990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48400" y="1828800"/>
            <a:ext cx="304800" cy="495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2481606"/>
            <a:ext cx="609600" cy="14807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13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28600"/>
            <a:ext cx="5597751" cy="369332"/>
          </a:xfrm>
          <a:prstGeom prst="rect">
            <a:avLst/>
          </a:prstGeom>
          <a:noFill/>
        </p:spPr>
        <p:txBody>
          <a:bodyPr wrap="none" rtlCol="0">
            <a:spAutoFit/>
          </a:bodyPr>
          <a:lstStyle/>
          <a:p>
            <a:r>
              <a:rPr lang="en-US" dirty="0" smtClean="0"/>
              <a:t>Create KML to Overlay 3D Meteor Tracks on Google Earth </a:t>
            </a:r>
            <a:endParaRPr lang="en-US" dirty="0"/>
          </a:p>
        </p:txBody>
      </p:sp>
      <p:sp>
        <p:nvSpPr>
          <p:cNvPr id="3" name="TextBox 2"/>
          <p:cNvSpPr txBox="1"/>
          <p:nvPr/>
        </p:nvSpPr>
        <p:spPr>
          <a:xfrm>
            <a:off x="308892" y="685800"/>
            <a:ext cx="8534400" cy="5909310"/>
          </a:xfrm>
          <a:prstGeom prst="rect">
            <a:avLst/>
          </a:prstGeom>
          <a:noFill/>
        </p:spPr>
        <p:txBody>
          <a:bodyPr wrap="square" rtlCol="0">
            <a:spAutoFit/>
          </a:bodyPr>
          <a:lstStyle/>
          <a:p>
            <a:r>
              <a:rPr lang="en-US" sz="1400" dirty="0" smtClean="0"/>
              <a:t>Concept:  Visualize the reconstructed three-dimensional meteor track(s) within Google Earth by writing trajectory (straight line begin/end points) in KML format.</a:t>
            </a:r>
          </a:p>
          <a:p>
            <a:endParaRPr lang="en-US" sz="1400" dirty="0"/>
          </a:p>
          <a:p>
            <a:r>
              <a:rPr lang="en-US" sz="1400" dirty="0" smtClean="0"/>
              <a:t>Equipment:  Meteor trajectory text files containing begin and end point geo-positions of latitude, longitude, and altitude. Computer with Google Earth. Software development in C, Java, or using a scripting language.</a:t>
            </a:r>
            <a:endParaRPr lang="en-US" sz="1400" dirty="0"/>
          </a:p>
          <a:p>
            <a:endParaRPr lang="en-US" sz="1400" dirty="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r>
              <a:rPr lang="en-US" sz="1400" dirty="0" smtClean="0"/>
              <a:t>Development Steps:</a:t>
            </a:r>
          </a:p>
          <a:p>
            <a:pPr marL="228600" indent="-228600">
              <a:buAutoNum type="arabicParenR"/>
            </a:pPr>
            <a:r>
              <a:rPr lang="en-US" sz="1400" dirty="0" smtClean="0"/>
              <a:t>Understand meteor trajectories in a three-dimensional sense.</a:t>
            </a:r>
          </a:p>
          <a:p>
            <a:pPr marL="228600" indent="-228600">
              <a:buAutoNum type="arabicParenR"/>
            </a:pPr>
            <a:r>
              <a:rPr lang="en-US" sz="1400" dirty="0" smtClean="0"/>
              <a:t>Parse the meteor trajectory files and convert to a KML format for visualization.</a:t>
            </a:r>
          </a:p>
          <a:p>
            <a:pPr marL="228600" indent="-228600">
              <a:buAutoNum type="arabicParenR"/>
            </a:pPr>
            <a:r>
              <a:rPr lang="en-US" sz="1400" dirty="0" smtClean="0"/>
              <a:t>Add sight lines from each observing station as an overlay layer</a:t>
            </a:r>
          </a:p>
          <a:p>
            <a:pPr marL="228600" indent="-228600">
              <a:buAutoNum type="arabicParenR"/>
            </a:pPr>
            <a:r>
              <a:rPr lang="en-US" sz="1400" dirty="0" smtClean="0"/>
              <a:t>Extend to mapping site video camera viewing geometries for a camera network to their intersection and overlap at the meteor ablation layer in the atmosphere (~90km).</a:t>
            </a:r>
          </a:p>
        </p:txBody>
      </p:sp>
      <p:pic>
        <p:nvPicPr>
          <p:cNvPr id="1026" name="Picture 2" descr="http://cams.seti.org/Jan17-CAMStr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0"/>
            <a:ext cx="4736183" cy="27558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SkyCoverage_100km_sideview-2"/>
          <p:cNvPicPr>
            <a:picLocks noChangeAspect="1" noChangeArrowheads="1"/>
          </p:cNvPicPr>
          <p:nvPr/>
        </p:nvPicPr>
        <p:blipFill rotWithShape="1">
          <a:blip r:embed="rId3">
            <a:extLst>
              <a:ext uri="{28A0092B-C50C-407E-A947-70E740481C1C}">
                <a14:useLocalDpi xmlns:a14="http://schemas.microsoft.com/office/drawing/2010/main" val="0"/>
              </a:ext>
            </a:extLst>
          </a:blip>
          <a:srcRect t="8275"/>
          <a:stretch/>
        </p:blipFill>
        <p:spPr bwMode="auto">
          <a:xfrm>
            <a:off x="5638800" y="4191000"/>
            <a:ext cx="3110845" cy="137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MN_2011_100k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5445" y="1981200"/>
            <a:ext cx="3124200" cy="21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84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99" y="228600"/>
            <a:ext cx="4284443" cy="369332"/>
          </a:xfrm>
          <a:prstGeom prst="rect">
            <a:avLst/>
          </a:prstGeom>
          <a:noFill/>
        </p:spPr>
        <p:txBody>
          <a:bodyPr wrap="none" rtlCol="0">
            <a:spAutoFit/>
          </a:bodyPr>
          <a:lstStyle/>
          <a:p>
            <a:r>
              <a:rPr lang="en-US" dirty="0" smtClean="0"/>
              <a:t>Low Cost “Directional” Cosmic Ray Detector</a:t>
            </a:r>
            <a:endParaRPr lang="en-US" dirty="0"/>
          </a:p>
        </p:txBody>
      </p:sp>
      <p:sp>
        <p:nvSpPr>
          <p:cNvPr id="5" name="TextBox 4"/>
          <p:cNvSpPr txBox="1"/>
          <p:nvPr/>
        </p:nvSpPr>
        <p:spPr>
          <a:xfrm>
            <a:off x="381000" y="842388"/>
            <a:ext cx="8534400" cy="5262979"/>
          </a:xfrm>
          <a:prstGeom prst="rect">
            <a:avLst/>
          </a:prstGeom>
          <a:noFill/>
        </p:spPr>
        <p:txBody>
          <a:bodyPr wrap="square" rtlCol="0">
            <a:spAutoFit/>
          </a:bodyPr>
          <a:lstStyle/>
          <a:p>
            <a:r>
              <a:rPr lang="en-US" sz="1400" dirty="0" smtClean="0"/>
              <a:t>Concept:  Use a pair of video low cost CCD video cameras face-to-face to pick up secondary high energy particles originating from cosmic rays and determining their direction of arrival and frequency of occurrence.</a:t>
            </a:r>
          </a:p>
          <a:p>
            <a:endParaRPr lang="en-US" sz="1400" dirty="0"/>
          </a:p>
          <a:p>
            <a:r>
              <a:rPr lang="en-US" sz="1400" dirty="0" smtClean="0"/>
              <a:t>Equipment: Two PC164 video cameras and 2 capture dongles (I have available to borrow), low end dedicated PC. </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r>
              <a:rPr lang="en-US" sz="1400" dirty="0" smtClean="0"/>
              <a:t>Development Steps:</a:t>
            </a:r>
          </a:p>
          <a:p>
            <a:pPr marL="228600" indent="-228600">
              <a:buAutoNum type="arabicParenR"/>
            </a:pPr>
            <a:r>
              <a:rPr lang="en-US" sz="1400" dirty="0" smtClean="0"/>
              <a:t>Research cosmic ray secondary shower particles and effect on CCDs (single frame transient localized pixel flares) </a:t>
            </a:r>
          </a:p>
          <a:p>
            <a:pPr marL="228600" indent="-228600">
              <a:buAutoNum type="arabicParenR"/>
            </a:pPr>
            <a:r>
              <a:rPr lang="en-US" sz="1400" dirty="0" smtClean="0"/>
              <a:t>Define optimal geometry, setup equipment and potential shielding (darkened space or tube, lead sheet cover)</a:t>
            </a:r>
          </a:p>
          <a:p>
            <a:pPr marL="228600" indent="-228600">
              <a:buAutoNum type="arabicParenR"/>
            </a:pPr>
            <a:r>
              <a:rPr lang="en-US" sz="1400" dirty="0" smtClean="0"/>
              <a:t>Set up software for capture and detection (I can provide this or an ambitious/capable student can write this in C)</a:t>
            </a:r>
          </a:p>
          <a:p>
            <a:pPr marL="228600" indent="-228600">
              <a:buAutoNum type="arabicParenR"/>
            </a:pPr>
            <a:r>
              <a:rPr lang="en-US" sz="1400" dirty="0" smtClean="0"/>
              <a:t>Analyze data collected from the system from a text based list of events = time, positions on the two focal planes.</a:t>
            </a:r>
            <a:endParaRPr lang="en-US" sz="1400" dirty="0"/>
          </a:p>
        </p:txBody>
      </p:sp>
      <p:sp>
        <p:nvSpPr>
          <p:cNvPr id="6" name="Rectangle 5"/>
          <p:cNvSpPr/>
          <p:nvPr/>
        </p:nvSpPr>
        <p:spPr>
          <a:xfrm>
            <a:off x="2590800" y="2362199"/>
            <a:ext cx="1447800" cy="762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2362200"/>
            <a:ext cx="1447800" cy="762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2514600"/>
            <a:ext cx="76200" cy="457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2514600"/>
            <a:ext cx="76200" cy="457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1981200" y="2286000"/>
            <a:ext cx="5257800" cy="838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19600" y="3581400"/>
            <a:ext cx="13716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27170" y="413657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70712" y="4158350"/>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19400" y="3581400"/>
            <a:ext cx="13716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81400" y="3886200"/>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24942" y="3907972"/>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4114800" y="2971800"/>
            <a:ext cx="0" cy="609600"/>
          </a:xfrm>
          <a:prstGeom prst="straightConnector1">
            <a:avLst/>
          </a:prstGeom>
          <a:ln>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95800" y="2971800"/>
            <a:ext cx="0" cy="609600"/>
          </a:xfrm>
          <a:prstGeom prst="straightConnector1">
            <a:avLst/>
          </a:prstGeom>
          <a:ln>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62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228600"/>
            <a:ext cx="1952907" cy="369332"/>
          </a:xfrm>
          <a:prstGeom prst="rect">
            <a:avLst/>
          </a:prstGeom>
          <a:noFill/>
        </p:spPr>
        <p:txBody>
          <a:bodyPr wrap="none" rtlCol="0">
            <a:spAutoFit/>
          </a:bodyPr>
          <a:lstStyle/>
          <a:p>
            <a:r>
              <a:rPr lang="en-US" dirty="0" smtClean="0"/>
              <a:t>DVD Spectroscopy</a:t>
            </a:r>
            <a:endParaRPr lang="en-US" dirty="0"/>
          </a:p>
        </p:txBody>
      </p:sp>
      <p:sp>
        <p:nvSpPr>
          <p:cNvPr id="3" name="TextBox 2"/>
          <p:cNvSpPr txBox="1"/>
          <p:nvPr/>
        </p:nvSpPr>
        <p:spPr>
          <a:xfrm>
            <a:off x="381000" y="762000"/>
            <a:ext cx="8534400" cy="6124754"/>
          </a:xfrm>
          <a:prstGeom prst="rect">
            <a:avLst/>
          </a:prstGeom>
          <a:noFill/>
        </p:spPr>
        <p:txBody>
          <a:bodyPr wrap="square" rtlCol="0">
            <a:spAutoFit/>
          </a:bodyPr>
          <a:lstStyle/>
          <a:p>
            <a:r>
              <a:rPr lang="en-US" sz="1400" dirty="0" smtClean="0"/>
              <a:t>Concept:  Burn every possible location on a CD, DVD, DVD-HD, and Blu-ray disk to create a inexpensive circularly symmetric reflection grating for doing all-aspect spectroscopy. Application to all-sky meteor spectroscopy.</a:t>
            </a:r>
          </a:p>
          <a:p>
            <a:endParaRPr lang="en-US" sz="1400" dirty="0"/>
          </a:p>
          <a:p>
            <a:r>
              <a:rPr lang="en-US" sz="1400" dirty="0" smtClean="0"/>
              <a:t>Equipment: Recording media burned with all 1”s. Red, green,… lasers or other spectral light source with known spectral features (emission or absorption lines), sunlight, or streetlights (Na, Hg) for example.</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a:p>
            <a:r>
              <a:rPr lang="en-US" sz="1400" dirty="0" smtClean="0"/>
              <a:t>Development Steps:</a:t>
            </a:r>
          </a:p>
          <a:p>
            <a:pPr marL="228600" indent="-228600">
              <a:buAutoNum type="arabicParenR"/>
            </a:pPr>
            <a:r>
              <a:rPr lang="en-US" sz="1400" dirty="0" smtClean="0"/>
              <a:t>Research spectroscopy, emission and absorption lines, gratings for creating spectra. The burn hole spacing in the spiral pattern of the recording media. What is the expected spread of spectral lines.</a:t>
            </a:r>
          </a:p>
          <a:p>
            <a:pPr marL="228600" indent="-228600">
              <a:buAutoNum type="arabicParenR"/>
            </a:pPr>
            <a:r>
              <a:rPr lang="en-US" sz="1400" dirty="0" smtClean="0"/>
              <a:t>Using known spectral sources calibrate and verify the dispersion (related to grating groove spacing) of each of the four recording media types (nominally CD=1.6u, DVD=0.74u, HD-DVD=0.40u, </a:t>
            </a:r>
            <a:r>
              <a:rPr lang="en-US" sz="1400" dirty="0" err="1" smtClean="0"/>
              <a:t>BluRay</a:t>
            </a:r>
            <a:r>
              <a:rPr lang="en-US" sz="1400" dirty="0" smtClean="0"/>
              <a:t>=0.32u).</a:t>
            </a:r>
          </a:p>
          <a:p>
            <a:pPr marL="228600" indent="-228600">
              <a:buAutoNum type="arabicParenR"/>
            </a:pPr>
            <a:r>
              <a:rPr lang="en-US" sz="1400" dirty="0" smtClean="0"/>
              <a:t>How consistent is this across different burners for the same media type.</a:t>
            </a:r>
          </a:p>
          <a:p>
            <a:pPr marL="228600" indent="-228600">
              <a:buAutoNum type="arabicParenR"/>
            </a:pPr>
            <a:r>
              <a:rPr lang="en-US" sz="1400" dirty="0" smtClean="0"/>
              <a:t>Setup with video camera to record passing aircraft at night (red/green acquisition lights, white landing lights).</a:t>
            </a:r>
          </a:p>
          <a:p>
            <a:pPr marL="228600" indent="-228600">
              <a:buAutoNum type="arabicParenR"/>
            </a:pPr>
            <a:r>
              <a:rPr lang="en-US" sz="1400" dirty="0" smtClean="0"/>
              <a:t>Setup to record moon and planet spectra, meteors, might be sensitive enough for stars.</a:t>
            </a:r>
            <a:endParaRPr lang="en-US" sz="1400" dirty="0"/>
          </a:p>
        </p:txBody>
      </p:sp>
      <p:sp>
        <p:nvSpPr>
          <p:cNvPr id="2" name="Oval 1"/>
          <p:cNvSpPr/>
          <p:nvPr/>
        </p:nvSpPr>
        <p:spPr>
          <a:xfrm>
            <a:off x="2514600" y="3429000"/>
            <a:ext cx="3657600" cy="762000"/>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03940" y="3471040"/>
            <a:ext cx="3505200" cy="685800"/>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77510" y="3508028"/>
            <a:ext cx="3352800" cy="588381"/>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29910" y="3536730"/>
            <a:ext cx="3048000" cy="54118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37640" y="3573520"/>
            <a:ext cx="2819400" cy="46498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90040" y="3612930"/>
            <a:ext cx="2514600" cy="381000"/>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42440" y="3636580"/>
            <a:ext cx="2291867" cy="321880"/>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3359248">
            <a:off x="1670024" y="2853663"/>
            <a:ext cx="1600200" cy="381000"/>
          </a:xfrm>
          <a:prstGeom prst="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2937640" y="2362200"/>
            <a:ext cx="140576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37640" y="2514600"/>
            <a:ext cx="1620213" cy="1219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937640" y="2667000"/>
            <a:ext cx="1862960" cy="1066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86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122" y="227442"/>
            <a:ext cx="2445478" cy="369332"/>
          </a:xfrm>
          <a:prstGeom prst="rect">
            <a:avLst/>
          </a:prstGeom>
          <a:noFill/>
        </p:spPr>
        <p:txBody>
          <a:bodyPr wrap="none" rtlCol="0">
            <a:spAutoFit/>
          </a:bodyPr>
          <a:lstStyle/>
          <a:p>
            <a:r>
              <a:rPr lang="en-US" dirty="0" smtClean="0"/>
              <a:t>Slewing Robotic Camera</a:t>
            </a:r>
            <a:endParaRPr lang="en-US" dirty="0"/>
          </a:p>
        </p:txBody>
      </p:sp>
      <p:pic>
        <p:nvPicPr>
          <p:cNvPr id="1026" name="Picture 2" descr="C:\Users\guralp\Desktop\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277" y="1828800"/>
            <a:ext cx="3151168" cy="31511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762000"/>
            <a:ext cx="8534400" cy="5478423"/>
          </a:xfrm>
          <a:prstGeom prst="rect">
            <a:avLst/>
          </a:prstGeom>
          <a:noFill/>
        </p:spPr>
        <p:txBody>
          <a:bodyPr wrap="square" rtlCol="0">
            <a:spAutoFit/>
          </a:bodyPr>
          <a:lstStyle/>
          <a:p>
            <a:r>
              <a:rPr lang="en-US" sz="1400" dirty="0" smtClean="0"/>
              <a:t>Concept:  Demonstrate a very low-cost, fast-slewing, pan-tilt platform for mounting a lightweight CCD video camera to quickly steer a camera in any direction (within 1 second) given a direction to point to via computer command. Useful to point a meteor video camera at a long duration fireball/meteorite dropper.</a:t>
            </a:r>
          </a:p>
          <a:p>
            <a:endParaRPr lang="en-US" sz="1400" dirty="0"/>
          </a:p>
          <a:p>
            <a:r>
              <a:rPr lang="en-US" sz="1400" dirty="0" smtClean="0"/>
              <a:t>Equipment: Robot-Geek pan-tilt platform + servo motors/controller (I can provide). Low end PC. Option for video camera input to cue pointing of the pan-tilt platform.</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a:p>
            <a:r>
              <a:rPr lang="en-US" sz="1400" dirty="0" smtClean="0"/>
              <a:t>Development Steps:</a:t>
            </a:r>
          </a:p>
          <a:p>
            <a:pPr marL="228600" indent="-228600">
              <a:buAutoNum type="arabicParenR"/>
            </a:pPr>
            <a:r>
              <a:rPr lang="en-US" sz="1400" dirty="0" smtClean="0"/>
              <a:t>Build basic pan-tilt plus CCD video camera. Interface to computer. Estimate max slew speed.</a:t>
            </a:r>
          </a:p>
          <a:p>
            <a:pPr marL="228600" indent="-228600">
              <a:buAutoNum type="arabicParenR"/>
            </a:pPr>
            <a:r>
              <a:rPr lang="en-US" sz="1400" dirty="0" smtClean="0"/>
              <a:t>Cue the system with a separate camera (read the video signal and image process it) determine and command where to point the platform.</a:t>
            </a:r>
          </a:p>
          <a:p>
            <a:pPr marL="228600" indent="-228600">
              <a:buAutoNum type="arabicParenR"/>
            </a:pPr>
            <a:r>
              <a:rPr lang="en-US" sz="1400" dirty="0" smtClean="0"/>
              <a:t>Tie into real-time meteor detection software and point video camera to meteor before it fades out.</a:t>
            </a:r>
          </a:p>
        </p:txBody>
      </p:sp>
    </p:spTree>
    <p:extLst>
      <p:ext uri="{BB962C8B-B14F-4D97-AF65-F5344CB8AC3E}">
        <p14:creationId xmlns:p14="http://schemas.microsoft.com/office/powerpoint/2010/main" val="370386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236483"/>
            <a:ext cx="3689280" cy="369332"/>
          </a:xfrm>
          <a:prstGeom prst="rect">
            <a:avLst/>
          </a:prstGeom>
          <a:noFill/>
        </p:spPr>
        <p:txBody>
          <a:bodyPr wrap="none" rtlCol="0">
            <a:spAutoFit/>
          </a:bodyPr>
          <a:lstStyle/>
          <a:p>
            <a:r>
              <a:rPr lang="en-US" dirty="0" smtClean="0"/>
              <a:t>Light Pollution in </a:t>
            </a:r>
            <a:r>
              <a:rPr lang="en-US" dirty="0" smtClean="0"/>
              <a:t>your County/Region</a:t>
            </a:r>
            <a:endParaRPr lang="en-US" dirty="0"/>
          </a:p>
        </p:txBody>
      </p:sp>
      <p:pic>
        <p:nvPicPr>
          <p:cNvPr id="3" name="Picture 2" descr="C:\Users\guralp\Desktop\Orion-Constell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886888"/>
            <a:ext cx="2514600" cy="33814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8892" y="685800"/>
            <a:ext cx="8534400" cy="6124754"/>
          </a:xfrm>
          <a:prstGeom prst="rect">
            <a:avLst/>
          </a:prstGeom>
          <a:noFill/>
        </p:spPr>
        <p:txBody>
          <a:bodyPr wrap="square" rtlCol="0">
            <a:spAutoFit/>
          </a:bodyPr>
          <a:lstStyle/>
          <a:p>
            <a:r>
              <a:rPr lang="en-US" sz="1400" dirty="0" smtClean="0"/>
              <a:t>Concept:  Estimate the level of light pollution across </a:t>
            </a:r>
            <a:r>
              <a:rPr lang="en-US" sz="1400" dirty="0" smtClean="0"/>
              <a:t>the county </a:t>
            </a:r>
            <a:r>
              <a:rPr lang="en-US" sz="1400" dirty="0" smtClean="0"/>
              <a:t>using visual star counts in the constellation Orion coordinating with all schools, and/or via digital SLR photos of the sky. Goal is to determine visual limiting magnitude.</a:t>
            </a:r>
          </a:p>
          <a:p>
            <a:endParaRPr lang="en-US" sz="1400" dirty="0"/>
          </a:p>
          <a:p>
            <a:r>
              <a:rPr lang="en-US" sz="1400" dirty="0" smtClean="0"/>
              <a:t>Equipment: Orion constellation map, eyeballs, possible camera (not cell phone – too insensitive).</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a:p>
            <a:endParaRPr lang="en-US" sz="1400" dirty="0" smtClean="0"/>
          </a:p>
          <a:p>
            <a:endParaRPr lang="en-US" sz="1400" dirty="0"/>
          </a:p>
          <a:p>
            <a:r>
              <a:rPr lang="en-US" sz="1400" dirty="0" smtClean="0"/>
              <a:t>Development Steps:</a:t>
            </a:r>
          </a:p>
          <a:p>
            <a:pPr marL="228600" indent="-228600">
              <a:buAutoNum type="arabicParenR"/>
            </a:pPr>
            <a:r>
              <a:rPr lang="en-US" sz="1400" dirty="0" smtClean="0"/>
              <a:t>Research into light pollution and previous “Project Orion” done in </a:t>
            </a:r>
            <a:r>
              <a:rPr lang="en-US" sz="1400" dirty="0" smtClean="0"/>
              <a:t>the </a:t>
            </a:r>
            <a:r>
              <a:rPr lang="en-US" sz="1400" dirty="0" smtClean="0"/>
              <a:t>area in Sky and Telescope.</a:t>
            </a:r>
          </a:p>
          <a:p>
            <a:pPr marL="228600" indent="-228600">
              <a:buAutoNum type="arabicParenR"/>
            </a:pPr>
            <a:r>
              <a:rPr lang="en-US" sz="1400" dirty="0" smtClean="0"/>
              <a:t>Count the stars visually seen on a clear night within the Orion constellation bordered by gamma, kappa, </a:t>
            </a:r>
            <a:r>
              <a:rPr lang="en-US" sz="1400" dirty="0" err="1" smtClean="0"/>
              <a:t>Rigel</a:t>
            </a:r>
            <a:r>
              <a:rPr lang="en-US" sz="1400" dirty="0" smtClean="0"/>
              <a:t>, and Betelgeuse. </a:t>
            </a:r>
          </a:p>
          <a:p>
            <a:pPr marL="228600" indent="-228600">
              <a:buAutoNum type="arabicParenR"/>
            </a:pPr>
            <a:r>
              <a:rPr lang="en-US" sz="1400" dirty="0" smtClean="0"/>
              <a:t>Coordinate with schools/students across </a:t>
            </a:r>
            <a:r>
              <a:rPr lang="en-US" sz="1400" dirty="0" smtClean="0"/>
              <a:t>the county </a:t>
            </a:r>
            <a:r>
              <a:rPr lang="en-US" sz="1400" dirty="0" smtClean="0"/>
              <a:t>to collect the same night </a:t>
            </a:r>
          </a:p>
          <a:p>
            <a:pPr marL="228600" indent="-228600">
              <a:buAutoNum type="arabicParenR"/>
            </a:pPr>
            <a:r>
              <a:rPr lang="en-US" sz="1400" dirty="0" smtClean="0"/>
              <a:t>Compare to previous light pollution map and satellite observations of lighting for this area.</a:t>
            </a:r>
          </a:p>
          <a:p>
            <a:pPr marL="228600" indent="-228600">
              <a:buAutoNum type="arabicParenR"/>
            </a:pPr>
            <a:r>
              <a:rPr lang="en-US" sz="1400" dirty="0" smtClean="0"/>
              <a:t>Extend to using more precise measurements with a camera to validate counts </a:t>
            </a:r>
            <a:r>
              <a:rPr lang="en-US" sz="1400" dirty="0" smtClean="0">
                <a:sym typeface="Wingdings" panose="05000000000000000000" pitchFamily="2" charset="2"/>
              </a:rPr>
              <a:t> limiting visual magnitude</a:t>
            </a:r>
            <a:endParaRPr lang="en-US" sz="1400" dirty="0" smtClean="0"/>
          </a:p>
        </p:txBody>
      </p:sp>
      <p:cxnSp>
        <p:nvCxnSpPr>
          <p:cNvPr id="6" name="Straight Connector 5"/>
          <p:cNvCxnSpPr/>
          <p:nvPr/>
        </p:nvCxnSpPr>
        <p:spPr>
          <a:xfrm>
            <a:off x="4114800" y="2877488"/>
            <a:ext cx="461292" cy="76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24400" y="3106088"/>
            <a:ext cx="76200" cy="1295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072760" y="4515788"/>
            <a:ext cx="6516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62400" y="2953688"/>
            <a:ext cx="0" cy="1447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86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3818033" cy="369332"/>
          </a:xfrm>
          <a:prstGeom prst="rect">
            <a:avLst/>
          </a:prstGeom>
          <a:noFill/>
        </p:spPr>
        <p:txBody>
          <a:bodyPr wrap="none" rtlCol="0">
            <a:spAutoFit/>
          </a:bodyPr>
          <a:lstStyle/>
          <a:p>
            <a:r>
              <a:rPr lang="en-US" dirty="0" smtClean="0"/>
              <a:t>Mining of the Meteor Orbit </a:t>
            </a:r>
            <a:r>
              <a:rPr lang="en-US" dirty="0" smtClean="0"/>
              <a:t>Databases</a:t>
            </a:r>
            <a:endParaRPr lang="en-US" dirty="0"/>
          </a:p>
        </p:txBody>
      </p:sp>
      <p:sp>
        <p:nvSpPr>
          <p:cNvPr id="5" name="TextBox 4"/>
          <p:cNvSpPr txBox="1"/>
          <p:nvPr/>
        </p:nvSpPr>
        <p:spPr>
          <a:xfrm>
            <a:off x="308892" y="685800"/>
            <a:ext cx="8534400" cy="5139869"/>
          </a:xfrm>
          <a:prstGeom prst="rect">
            <a:avLst/>
          </a:prstGeom>
          <a:noFill/>
        </p:spPr>
        <p:txBody>
          <a:bodyPr wrap="square" rtlCol="0">
            <a:spAutoFit/>
          </a:bodyPr>
          <a:lstStyle/>
          <a:p>
            <a:r>
              <a:rPr lang="en-US" sz="1400" dirty="0" smtClean="0"/>
              <a:t>Concept:  Data mine the video meteor orbit data bases (</a:t>
            </a:r>
            <a:r>
              <a:rPr lang="en-US" sz="1400" dirty="0" err="1" smtClean="0"/>
              <a:t>Sonotaco</a:t>
            </a:r>
            <a:r>
              <a:rPr lang="en-US" sz="1400" dirty="0" smtClean="0"/>
              <a:t>, CAMS, CMN, VMDB) to extract meteoroid stream (meteor shower) characteristics for begin/end heights, entry velocity, radiant position, radiant drift, </a:t>
            </a:r>
            <a:r>
              <a:rPr lang="en-US" sz="1400" dirty="0" err="1" smtClean="0"/>
              <a:t>Keplerian</a:t>
            </a:r>
            <a:r>
              <a:rPr lang="en-US" sz="1400" dirty="0" smtClean="0"/>
              <a:t> orbital parameters, duration of activity. Fill out missing data in the meteor stream data base.</a:t>
            </a:r>
          </a:p>
          <a:p>
            <a:endParaRPr lang="en-US" sz="1400" dirty="0"/>
          </a:p>
          <a:p>
            <a:r>
              <a:rPr lang="en-US" sz="1400" dirty="0" smtClean="0"/>
              <a:t>Equipment: Data analysis application or spreadsheet (e.g. Excel, </a:t>
            </a:r>
            <a:r>
              <a:rPr lang="en-US" sz="1400" dirty="0" err="1" smtClean="0"/>
              <a:t>Matlab</a:t>
            </a:r>
            <a:r>
              <a:rPr lang="en-US" sz="1400" dirty="0" smtClean="0"/>
              <a:t>, Octave). Data sets available grouped by meteoroid stream.</a:t>
            </a:r>
          </a:p>
          <a:p>
            <a:endParaRPr lang="en-US" sz="1400" dirty="0"/>
          </a:p>
          <a:p>
            <a:endParaRPr lang="en-US" sz="1400" dirty="0" smtClean="0"/>
          </a:p>
          <a:p>
            <a:endParaRPr lang="en-US" sz="1400" dirty="0"/>
          </a:p>
          <a:p>
            <a:endParaRPr lang="en-US" sz="1400" dirty="0" smtClean="0"/>
          </a:p>
          <a:p>
            <a:endParaRPr lang="en-US" sz="1200" dirty="0">
              <a:solidFill>
                <a:srgbClr val="7030A0"/>
              </a:solidFill>
            </a:endParaRPr>
          </a:p>
          <a:p>
            <a:r>
              <a:rPr lang="en-US" sz="1200" dirty="0" err="1" smtClean="0">
                <a:solidFill>
                  <a:srgbClr val="7030A0"/>
                </a:solidFill>
              </a:rPr>
              <a:t>IAUNo</a:t>
            </a:r>
            <a:r>
              <a:rPr lang="en-US" sz="1200" dirty="0" smtClean="0">
                <a:solidFill>
                  <a:srgbClr val="7030A0"/>
                </a:solidFill>
              </a:rPr>
              <a:t>    Code    </a:t>
            </a:r>
            <a:r>
              <a:rPr lang="en-US" sz="1200" dirty="0" err="1" smtClean="0">
                <a:solidFill>
                  <a:srgbClr val="7030A0"/>
                </a:solidFill>
              </a:rPr>
              <a:t>ShowerName</a:t>
            </a:r>
            <a:r>
              <a:rPr lang="en-US" sz="1200" dirty="0" smtClean="0">
                <a:solidFill>
                  <a:srgbClr val="7030A0"/>
                </a:solidFill>
              </a:rPr>
              <a:t>                                </a:t>
            </a:r>
            <a:r>
              <a:rPr lang="en-US" sz="1200" dirty="0" err="1" smtClean="0">
                <a:solidFill>
                  <a:srgbClr val="7030A0"/>
                </a:solidFill>
              </a:rPr>
              <a:t>LaSun</a:t>
            </a:r>
            <a:r>
              <a:rPr lang="en-US" sz="1200" dirty="0" smtClean="0">
                <a:solidFill>
                  <a:srgbClr val="7030A0"/>
                </a:solidFill>
              </a:rPr>
              <a:t>    Ra    De         </a:t>
            </a:r>
            <a:r>
              <a:rPr lang="en-US" sz="1200" dirty="0" err="1" smtClean="0">
                <a:solidFill>
                  <a:srgbClr val="7030A0"/>
                </a:solidFill>
              </a:rPr>
              <a:t>dRa</a:t>
            </a:r>
            <a:r>
              <a:rPr lang="en-US" sz="1200" dirty="0" smtClean="0">
                <a:solidFill>
                  <a:srgbClr val="7030A0"/>
                </a:solidFill>
              </a:rPr>
              <a:t>    </a:t>
            </a:r>
            <a:r>
              <a:rPr lang="en-US" sz="1200" dirty="0" err="1" smtClean="0">
                <a:solidFill>
                  <a:srgbClr val="7030A0"/>
                </a:solidFill>
              </a:rPr>
              <a:t>dDe</a:t>
            </a:r>
            <a:r>
              <a:rPr lang="en-US" sz="1200" dirty="0" smtClean="0">
                <a:solidFill>
                  <a:srgbClr val="7030A0"/>
                </a:solidFill>
              </a:rPr>
              <a:t>      Vg       a            q             e    </a:t>
            </a:r>
            <a:r>
              <a:rPr lang="en-US" sz="1200" dirty="0" err="1" smtClean="0">
                <a:solidFill>
                  <a:srgbClr val="7030A0"/>
                </a:solidFill>
              </a:rPr>
              <a:t>peri</a:t>
            </a:r>
            <a:r>
              <a:rPr lang="en-US" sz="1200" dirty="0" smtClean="0">
                <a:solidFill>
                  <a:srgbClr val="7030A0"/>
                </a:solidFill>
              </a:rPr>
              <a:t>     node    </a:t>
            </a:r>
            <a:r>
              <a:rPr lang="en-US" sz="1200" dirty="0" err="1" smtClean="0">
                <a:solidFill>
                  <a:srgbClr val="7030A0"/>
                </a:solidFill>
              </a:rPr>
              <a:t>inc</a:t>
            </a:r>
            <a:r>
              <a:rPr lang="en-US" sz="1200" dirty="0" smtClean="0">
                <a:solidFill>
                  <a:srgbClr val="7030A0"/>
                </a:solidFill>
              </a:rPr>
              <a:t>    </a:t>
            </a:r>
            <a:endParaRPr lang="en-US" sz="1200" dirty="0">
              <a:solidFill>
                <a:srgbClr val="7030A0"/>
              </a:solidFill>
            </a:endParaRPr>
          </a:p>
          <a:p>
            <a:r>
              <a:rPr lang="it-IT" sz="1200" dirty="0" smtClean="0">
                <a:solidFill>
                  <a:srgbClr val="7030A0"/>
                </a:solidFill>
              </a:rPr>
              <a:t>          1    CAP    alpha </a:t>
            </a:r>
            <a:r>
              <a:rPr lang="it-IT" sz="1200" dirty="0">
                <a:solidFill>
                  <a:srgbClr val="7030A0"/>
                </a:solidFill>
              </a:rPr>
              <a:t>Capricornids                      </a:t>
            </a:r>
            <a:r>
              <a:rPr lang="it-IT" sz="1200" dirty="0" smtClean="0">
                <a:solidFill>
                  <a:srgbClr val="7030A0"/>
                </a:solidFill>
              </a:rPr>
              <a:t>    127    308.4    -9.6      0.9    0.3     22.8    2.53    0.59    0.77    269        127.7    7    </a:t>
            </a:r>
            <a:endParaRPr lang="it-IT" sz="1200" dirty="0">
              <a:solidFill>
                <a:srgbClr val="7030A0"/>
              </a:solidFill>
            </a:endParaRPr>
          </a:p>
          <a:p>
            <a:r>
              <a:rPr lang="en-US" sz="1200" dirty="0" smtClean="0">
                <a:solidFill>
                  <a:srgbClr val="7030A0"/>
                </a:solidFill>
              </a:rPr>
              <a:t>          2    STA    Southern </a:t>
            </a:r>
            <a:r>
              <a:rPr lang="en-US" sz="1200" dirty="0" err="1">
                <a:solidFill>
                  <a:srgbClr val="7030A0"/>
                </a:solidFill>
              </a:rPr>
              <a:t>Taurids</a:t>
            </a:r>
            <a:r>
              <a:rPr lang="en-US" sz="1200" dirty="0">
                <a:solidFill>
                  <a:srgbClr val="7030A0"/>
                </a:solidFill>
              </a:rPr>
              <a:t>                        </a:t>
            </a:r>
            <a:r>
              <a:rPr lang="en-US" sz="1200" dirty="0" smtClean="0">
                <a:solidFill>
                  <a:srgbClr val="7030A0"/>
                </a:solidFill>
              </a:rPr>
              <a:t>     224    49.4    13         0.73    0.18    28      2.07    0.352               115.4    37.3    5.4    </a:t>
            </a:r>
            <a:endParaRPr lang="en-US" sz="1200" dirty="0">
              <a:solidFill>
                <a:srgbClr val="7030A0"/>
              </a:solidFill>
            </a:endParaRPr>
          </a:p>
          <a:p>
            <a:endParaRPr lang="en-US" sz="1400" dirty="0" smtClean="0"/>
          </a:p>
          <a:p>
            <a:endParaRPr lang="en-US" sz="1400" dirty="0" smtClean="0"/>
          </a:p>
          <a:p>
            <a:endParaRPr lang="en-US" sz="1400" dirty="0"/>
          </a:p>
          <a:p>
            <a:endParaRPr lang="en-US" sz="1400" dirty="0" smtClean="0"/>
          </a:p>
          <a:p>
            <a:endParaRPr lang="en-US" sz="1400" dirty="0"/>
          </a:p>
          <a:p>
            <a:endParaRPr lang="en-US" sz="1400" dirty="0"/>
          </a:p>
          <a:p>
            <a:r>
              <a:rPr lang="en-US" sz="1400" dirty="0" smtClean="0"/>
              <a:t>Development Steps:</a:t>
            </a:r>
          </a:p>
          <a:p>
            <a:pPr marL="228600" indent="-228600">
              <a:buAutoNum type="arabicParenR"/>
            </a:pPr>
            <a:r>
              <a:rPr lang="en-US" sz="1400" dirty="0" smtClean="0"/>
              <a:t>Research into basic parameters describing meteor showers and dynamical orbital parameters.</a:t>
            </a:r>
          </a:p>
          <a:p>
            <a:pPr marL="228600" indent="-228600">
              <a:buAutoNum type="arabicParenR"/>
            </a:pPr>
            <a:r>
              <a:rPr lang="en-US" sz="1400" dirty="0" smtClean="0"/>
              <a:t>Data mine the data bases to verify or fill in as necessary key parameters for showers of the IAU meteor center.</a:t>
            </a:r>
          </a:p>
          <a:p>
            <a:pPr marL="228600" indent="-228600">
              <a:buAutoNum type="arabicParenR"/>
            </a:pPr>
            <a:r>
              <a:rPr lang="en-US" sz="1400" dirty="0" smtClean="0"/>
              <a:t>Examine any change of parameters over the multi-day activity period of meteor showers</a:t>
            </a:r>
          </a:p>
        </p:txBody>
      </p:sp>
      <p:sp>
        <p:nvSpPr>
          <p:cNvPr id="2" name="5-Point Star 1"/>
          <p:cNvSpPr/>
          <p:nvPr/>
        </p:nvSpPr>
        <p:spPr>
          <a:xfrm rot="20043979">
            <a:off x="7994629" y="35727"/>
            <a:ext cx="1070892" cy="914400"/>
          </a:xfrm>
          <a:prstGeom prst="star5">
            <a:avLst>
              <a:gd name="adj" fmla="val 17923"/>
              <a:gd name="hf" fmla="val 105146"/>
              <a:gd name="vf" fmla="val 110557"/>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86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8911" y="228600"/>
            <a:ext cx="2169889" cy="369332"/>
          </a:xfrm>
          <a:prstGeom prst="rect">
            <a:avLst/>
          </a:prstGeom>
          <a:noFill/>
        </p:spPr>
        <p:txBody>
          <a:bodyPr wrap="none" rtlCol="0">
            <a:spAutoFit/>
          </a:bodyPr>
          <a:lstStyle/>
          <a:p>
            <a:r>
              <a:rPr lang="en-US" dirty="0" smtClean="0"/>
              <a:t>Meteor Triangulation</a:t>
            </a:r>
            <a:endParaRPr lang="en-US" dirty="0"/>
          </a:p>
        </p:txBody>
      </p:sp>
      <p:sp>
        <p:nvSpPr>
          <p:cNvPr id="3" name="TextBox 2"/>
          <p:cNvSpPr txBox="1"/>
          <p:nvPr/>
        </p:nvSpPr>
        <p:spPr>
          <a:xfrm>
            <a:off x="308892" y="685800"/>
            <a:ext cx="8534400" cy="6124754"/>
          </a:xfrm>
          <a:prstGeom prst="rect">
            <a:avLst/>
          </a:prstGeom>
          <a:noFill/>
        </p:spPr>
        <p:txBody>
          <a:bodyPr wrap="square" rtlCol="0">
            <a:spAutoFit/>
          </a:bodyPr>
          <a:lstStyle/>
          <a:p>
            <a:r>
              <a:rPr lang="en-US" sz="1400" dirty="0" smtClean="0"/>
              <a:t>Concept:  Establish a video meteor observation site at one or more of the high schools in </a:t>
            </a:r>
            <a:r>
              <a:rPr lang="en-US" sz="1400" dirty="0" smtClean="0"/>
              <a:t>the county </a:t>
            </a:r>
            <a:r>
              <a:rPr lang="en-US" sz="1400" dirty="0" smtClean="0"/>
              <a:t>and collect/process data from each clear night and analyze pooled observations. Goal is add to the local CAMS network.</a:t>
            </a:r>
          </a:p>
          <a:p>
            <a:endParaRPr lang="en-US" sz="1400" dirty="0"/>
          </a:p>
          <a:p>
            <a:r>
              <a:rPr lang="en-US" sz="1400" dirty="0" smtClean="0"/>
              <a:t>Equipment:  WATEC 902H2 + 12mm Pentax f/1.2 lens + </a:t>
            </a:r>
            <a:r>
              <a:rPr lang="en-US" sz="1400" dirty="0" smtClean="0"/>
              <a:t>Orion video </a:t>
            </a:r>
            <a:r>
              <a:rPr lang="en-US" sz="1400" dirty="0" smtClean="0"/>
              <a:t>dongle + enclosure mount (recommended imaging system) cost $500 plus PC.  CAMS collection and processing software provided free.</a:t>
            </a:r>
          </a:p>
          <a:p>
            <a:endParaRPr lang="en-US" sz="1400" dirty="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a:p>
            <a:r>
              <a:rPr lang="en-US" sz="1400" dirty="0" smtClean="0"/>
              <a:t>Development Steps:</a:t>
            </a:r>
          </a:p>
          <a:p>
            <a:pPr marL="228600" indent="-228600">
              <a:buAutoNum type="arabicParenR"/>
            </a:pPr>
            <a:r>
              <a:rPr lang="en-US" sz="1400" dirty="0" smtClean="0"/>
              <a:t>Build out and place camera system in secure location (HS roof-top ?).</a:t>
            </a:r>
          </a:p>
          <a:p>
            <a:pPr marL="228600" indent="-228600">
              <a:buAutoNum type="arabicParenR"/>
            </a:pPr>
            <a:r>
              <a:rPr lang="en-US" sz="1400" dirty="0" smtClean="0"/>
              <a:t>Collect and process each clear night’s camera data.</a:t>
            </a:r>
          </a:p>
          <a:p>
            <a:pPr marL="228600" indent="-228600">
              <a:buAutoNum type="arabicParenR"/>
            </a:pPr>
            <a:r>
              <a:rPr lang="en-US" sz="1400" dirty="0" smtClean="0"/>
              <a:t>Merge multiple site camera data (6 cameras currently in network) to get meteor trajectory and orbits.</a:t>
            </a:r>
          </a:p>
          <a:p>
            <a:pPr marL="228600" indent="-228600">
              <a:buAutoNum type="arabicParenR"/>
            </a:pPr>
            <a:r>
              <a:rPr lang="en-US" sz="1400" dirty="0" smtClean="0"/>
              <a:t>Analyze orbit data for known meteor streams.</a:t>
            </a:r>
          </a:p>
          <a:p>
            <a:pPr marL="228600" indent="-228600">
              <a:buAutoNum type="arabicParenR"/>
            </a:pPr>
            <a:r>
              <a:rPr lang="en-US" sz="1400" dirty="0" smtClean="0"/>
              <a:t>Extension to telescopic triangulation of meteors from two sites 3-5 km apart (I have one set of pair of systems needed) for high resolution meteor tracks and orbit estimation feasibility from short baseline parallax. </a:t>
            </a:r>
          </a:p>
        </p:txBody>
      </p:sp>
      <p:pic>
        <p:nvPicPr>
          <p:cNvPr id="9" name="Picture 1" descr="DSCI0469.JPG"/>
          <p:cNvPicPr>
            <a:picLocks noChangeAspect="1"/>
          </p:cNvPicPr>
          <p:nvPr/>
        </p:nvPicPr>
        <p:blipFill>
          <a:blip r:embed="rId2" cstate="print"/>
          <a:srcRect/>
          <a:stretch>
            <a:fillRect/>
          </a:stretch>
        </p:blipFill>
        <p:spPr bwMode="auto">
          <a:xfrm rot="16200000">
            <a:off x="716465" y="2424451"/>
            <a:ext cx="2802682" cy="2102012"/>
          </a:xfrm>
          <a:prstGeom prst="rect">
            <a:avLst/>
          </a:prstGeom>
          <a:noFill/>
          <a:ln w="9525">
            <a:solidFill>
              <a:schemeClr val="accent1"/>
            </a:solidFill>
            <a:miter lim="800000"/>
            <a:headEnd/>
            <a:tailEnd/>
          </a:ln>
        </p:spPr>
      </p:pic>
      <p:pic>
        <p:nvPicPr>
          <p:cNvPr id="10" name="Picture 1" descr="DSCI0468.JPG"/>
          <p:cNvPicPr>
            <a:picLocks noChangeAspect="1"/>
          </p:cNvPicPr>
          <p:nvPr/>
        </p:nvPicPr>
        <p:blipFill>
          <a:blip r:embed="rId3" cstate="print"/>
          <a:srcRect/>
          <a:stretch>
            <a:fillRect/>
          </a:stretch>
        </p:blipFill>
        <p:spPr bwMode="auto">
          <a:xfrm>
            <a:off x="3512092" y="2074117"/>
            <a:ext cx="2171320" cy="2802683"/>
          </a:xfrm>
          <a:prstGeom prst="rect">
            <a:avLst/>
          </a:prstGeom>
          <a:noFill/>
          <a:ln w="9525">
            <a:solidFill>
              <a:schemeClr val="accent1"/>
            </a:solidFill>
            <a:miter lim="800000"/>
            <a:headEnd/>
            <a:tailEnd/>
          </a:ln>
        </p:spPr>
      </p:pic>
      <p:pic>
        <p:nvPicPr>
          <p:cNvPr id="11" name="Picture 10" descr="FF407_20121214_044350_431_0497920_maxpixel.bmp"/>
          <p:cNvPicPr>
            <a:picLocks noChangeAspect="1"/>
          </p:cNvPicPr>
          <p:nvPr/>
        </p:nvPicPr>
        <p:blipFill>
          <a:blip r:embed="rId4" cstate="print"/>
          <a:stretch>
            <a:fillRect/>
          </a:stretch>
        </p:blipFill>
        <p:spPr>
          <a:xfrm>
            <a:off x="6248400" y="2438400"/>
            <a:ext cx="2133220" cy="1599915"/>
          </a:xfrm>
          <a:prstGeom prst="rect">
            <a:avLst/>
          </a:prstGeom>
        </p:spPr>
      </p:pic>
    </p:spTree>
    <p:extLst>
      <p:ext uri="{BB962C8B-B14F-4D97-AF65-F5344CB8AC3E}">
        <p14:creationId xmlns:p14="http://schemas.microsoft.com/office/powerpoint/2010/main" val="1862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228600"/>
            <a:ext cx="2993384" cy="369332"/>
          </a:xfrm>
          <a:prstGeom prst="rect">
            <a:avLst/>
          </a:prstGeom>
          <a:noFill/>
        </p:spPr>
        <p:txBody>
          <a:bodyPr wrap="none" rtlCol="0">
            <a:spAutoFit/>
          </a:bodyPr>
          <a:lstStyle/>
          <a:p>
            <a:r>
              <a:rPr lang="en-US" dirty="0" smtClean="0"/>
              <a:t>Meteor Light Curve Taxonomy</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117741"/>
            <a:ext cx="4267200" cy="282998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4829671" y="2286000"/>
            <a:ext cx="1524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50" b="1" dirty="0">
                <a:solidFill>
                  <a:srgbClr val="4FB8FF"/>
                </a:solidFill>
                <a:latin typeface="Calibri" pitchFamily="34" charset="0"/>
              </a:rPr>
              <a:t>Ground Track</a:t>
            </a:r>
          </a:p>
          <a:p>
            <a:pPr algn="ctr" eaLnBrk="1" hangingPunct="1"/>
            <a:r>
              <a:rPr lang="en-US" sz="1050" b="1" dirty="0">
                <a:solidFill>
                  <a:srgbClr val="4FB8FF"/>
                </a:solidFill>
                <a:latin typeface="Calibri" pitchFamily="34" charset="0"/>
              </a:rPr>
              <a:t>Latitude / Longitude</a:t>
            </a:r>
          </a:p>
        </p:txBody>
      </p:sp>
      <p:sp>
        <p:nvSpPr>
          <p:cNvPr id="6" name="Text Box 2"/>
          <p:cNvSpPr txBox="1">
            <a:spLocks noChangeArrowheads="1"/>
          </p:cNvSpPr>
          <p:nvPr/>
        </p:nvSpPr>
        <p:spPr bwMode="auto">
          <a:xfrm>
            <a:off x="2772271" y="2286000"/>
            <a:ext cx="15616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50" b="1" dirty="0">
                <a:solidFill>
                  <a:srgbClr val="4FB8FF"/>
                </a:solidFill>
                <a:latin typeface="Calibri" pitchFamily="34" charset="0"/>
              </a:rPr>
              <a:t>Magnitude Light Curve vs. Height</a:t>
            </a:r>
          </a:p>
        </p:txBody>
      </p:sp>
      <p:sp>
        <p:nvSpPr>
          <p:cNvPr id="7" name="Text Box 2"/>
          <p:cNvSpPr txBox="1">
            <a:spLocks noChangeArrowheads="1"/>
          </p:cNvSpPr>
          <p:nvPr/>
        </p:nvSpPr>
        <p:spPr bwMode="auto">
          <a:xfrm>
            <a:off x="2493333" y="3677462"/>
            <a:ext cx="15743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50" b="1" dirty="0">
                <a:solidFill>
                  <a:srgbClr val="4FB8FF"/>
                </a:solidFill>
                <a:latin typeface="Calibri" pitchFamily="34" charset="0"/>
              </a:rPr>
              <a:t>Height vs. Down Range</a:t>
            </a:r>
          </a:p>
        </p:txBody>
      </p:sp>
      <p:sp>
        <p:nvSpPr>
          <p:cNvPr id="8" name="TextBox 7"/>
          <p:cNvSpPr txBox="1"/>
          <p:nvPr/>
        </p:nvSpPr>
        <p:spPr>
          <a:xfrm>
            <a:off x="308892" y="685800"/>
            <a:ext cx="8534400" cy="5478423"/>
          </a:xfrm>
          <a:prstGeom prst="rect">
            <a:avLst/>
          </a:prstGeom>
          <a:noFill/>
        </p:spPr>
        <p:txBody>
          <a:bodyPr wrap="square" rtlCol="0">
            <a:spAutoFit/>
          </a:bodyPr>
          <a:lstStyle/>
          <a:p>
            <a:r>
              <a:rPr lang="en-US" sz="1400" dirty="0" smtClean="0"/>
              <a:t>Concept:  Data mine the video meteor measurements of light curves to develop a taxonomy of classification and possible dependency on meteor shower and/or time of year.</a:t>
            </a:r>
          </a:p>
          <a:p>
            <a:endParaRPr lang="en-US" sz="1400" dirty="0"/>
          </a:p>
          <a:p>
            <a:r>
              <a:rPr lang="en-US" sz="1400" dirty="0" smtClean="0"/>
              <a:t>Equipment: Data analysis application or spreadsheet (e.g. Excel, </a:t>
            </a:r>
            <a:r>
              <a:rPr lang="en-US" sz="1400" dirty="0" err="1" smtClean="0"/>
              <a:t>Matlab</a:t>
            </a:r>
            <a:r>
              <a:rPr lang="en-US" sz="1400" dirty="0" smtClean="0"/>
              <a:t>, Octave). Data sets available as text files.</a:t>
            </a:r>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a:p>
            <a:r>
              <a:rPr lang="en-US" sz="1400" dirty="0" smtClean="0"/>
              <a:t>Development Steps:</a:t>
            </a:r>
          </a:p>
          <a:p>
            <a:pPr marL="228600" indent="-228600">
              <a:buAutoNum type="arabicParenR"/>
            </a:pPr>
            <a:r>
              <a:rPr lang="en-US" sz="1400" dirty="0" smtClean="0"/>
              <a:t>Research previous work done in meteor light curve (change in intensity over time) and attempts at taxonomy.</a:t>
            </a:r>
          </a:p>
          <a:p>
            <a:pPr marL="228600" indent="-228600">
              <a:buAutoNum type="arabicParenR"/>
            </a:pPr>
            <a:r>
              <a:rPr lang="en-US" sz="1400" dirty="0" smtClean="0"/>
              <a:t>Characterize the data in the small sample of Mid-Atlantic CAMS data.</a:t>
            </a:r>
          </a:p>
          <a:p>
            <a:pPr marL="228600" indent="-228600">
              <a:buAutoNum type="arabicParenR"/>
            </a:pPr>
            <a:r>
              <a:rPr lang="en-US" sz="1400" dirty="0" smtClean="0"/>
              <a:t>Apply to the larger data set from CAMS, California (if can be made available)</a:t>
            </a:r>
          </a:p>
        </p:txBody>
      </p:sp>
    </p:spTree>
    <p:extLst>
      <p:ext uri="{BB962C8B-B14F-4D97-AF65-F5344CB8AC3E}">
        <p14:creationId xmlns:p14="http://schemas.microsoft.com/office/powerpoint/2010/main" val="370386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228600"/>
            <a:ext cx="2676310" cy="369332"/>
          </a:xfrm>
          <a:prstGeom prst="rect">
            <a:avLst/>
          </a:prstGeom>
          <a:noFill/>
        </p:spPr>
        <p:txBody>
          <a:bodyPr wrap="none" rtlCol="0">
            <a:spAutoFit/>
          </a:bodyPr>
          <a:lstStyle/>
          <a:p>
            <a:r>
              <a:rPr lang="en-US" dirty="0" smtClean="0"/>
              <a:t>Daylight Meteor Detection</a:t>
            </a:r>
            <a:endParaRPr lang="en-US" dirty="0"/>
          </a:p>
        </p:txBody>
      </p:sp>
      <p:sp>
        <p:nvSpPr>
          <p:cNvPr id="5" name="TextBox 4"/>
          <p:cNvSpPr txBox="1"/>
          <p:nvPr/>
        </p:nvSpPr>
        <p:spPr>
          <a:xfrm>
            <a:off x="308892" y="685800"/>
            <a:ext cx="8534400" cy="5693866"/>
          </a:xfrm>
          <a:prstGeom prst="rect">
            <a:avLst/>
          </a:prstGeom>
          <a:noFill/>
        </p:spPr>
        <p:txBody>
          <a:bodyPr wrap="square" rtlCol="0">
            <a:spAutoFit/>
          </a:bodyPr>
          <a:lstStyle/>
          <a:p>
            <a:r>
              <a:rPr lang="en-US" sz="1400" dirty="0" smtClean="0"/>
              <a:t>Concept:  Use a narrow band filter or specific filter tuned to a strong meteor emission line (interference filter) to capture meteors in daylight. Caveat – very low probability this will work.</a:t>
            </a:r>
          </a:p>
          <a:p>
            <a:endParaRPr lang="en-US" sz="1400" dirty="0"/>
          </a:p>
          <a:p>
            <a:r>
              <a:rPr lang="en-US" sz="1400" dirty="0" smtClean="0"/>
              <a:t>Equipment:  CCD video camera and filters + capture dongle + capture software (I can supply) . Low end PC. </a:t>
            </a:r>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a:p>
            <a:r>
              <a:rPr lang="en-US" sz="1400" dirty="0" smtClean="0"/>
              <a:t>Development Steps:</a:t>
            </a:r>
          </a:p>
          <a:p>
            <a:pPr marL="228600" indent="-228600">
              <a:buAutoNum type="arabicParenR"/>
            </a:pPr>
            <a:r>
              <a:rPr lang="en-US" sz="1400" dirty="0" smtClean="0"/>
              <a:t>Setup camera and computer for video meteor capture and processing.</a:t>
            </a:r>
          </a:p>
          <a:p>
            <a:pPr marL="228600" indent="-228600">
              <a:buAutoNum type="arabicParenR"/>
            </a:pPr>
            <a:r>
              <a:rPr lang="en-US" sz="1400" dirty="0" smtClean="0"/>
              <a:t>Monitor data collected each clear day.</a:t>
            </a:r>
          </a:p>
          <a:p>
            <a:pPr marL="228600" indent="-228600">
              <a:buAutoNum type="arabicParenR"/>
            </a:pPr>
            <a:r>
              <a:rPr lang="en-US" sz="1400" dirty="0" smtClean="0"/>
              <a:t>Target morning twilight hours for meteor activity detection in less bright sky conditions (higher rates than evening twilight).</a:t>
            </a:r>
          </a:p>
        </p:txBody>
      </p:sp>
      <p:pic>
        <p:nvPicPr>
          <p:cNvPr id="6" name="Picture 48" descr="watec.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1282487" flipH="1" flipV="1">
            <a:off x="5201766" y="2472510"/>
            <a:ext cx="2143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Pentax%20C61215TH_400.jpg"/>
          <p:cNvPicPr>
            <a:picLocks noChangeAspect="1"/>
          </p:cNvPicPr>
          <p:nvPr/>
        </p:nvPicPr>
        <p:blipFill>
          <a:blip r:embed="rId3">
            <a:extLst>
              <a:ext uri="{28A0092B-C50C-407E-A947-70E740481C1C}">
                <a14:useLocalDpi xmlns:a14="http://schemas.microsoft.com/office/drawing/2010/main" val="0"/>
              </a:ext>
            </a:extLst>
          </a:blip>
          <a:srcRect l="21428" t="23808" r="21429" b="9525"/>
          <a:stretch>
            <a:fillRect/>
          </a:stretch>
        </p:blipFill>
        <p:spPr bwMode="auto">
          <a:xfrm rot="1692709">
            <a:off x="3241409" y="2687281"/>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209800" y="3005960"/>
            <a:ext cx="685800" cy="1066800"/>
          </a:xfrm>
          <a:prstGeom prst="ellipse">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3008590"/>
            <a:ext cx="685800" cy="1066800"/>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33400" y="3276600"/>
            <a:ext cx="609600" cy="8382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32-Point Star 13"/>
          <p:cNvSpPr/>
          <p:nvPr/>
        </p:nvSpPr>
        <p:spPr>
          <a:xfrm>
            <a:off x="647700" y="1888927"/>
            <a:ext cx="495300" cy="503175"/>
          </a:xfrm>
          <a:prstGeom prst="star32">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523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1799</Words>
  <Application>Microsoft Office PowerPoint</Application>
  <PresentationFormat>On-screen Show (4:3)</PresentationFormat>
  <Paragraphs>319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Gural, Peter S.</dc:creator>
  <cp:lastModifiedBy>dave samuels</cp:lastModifiedBy>
  <cp:revision>42</cp:revision>
  <dcterms:created xsi:type="dcterms:W3CDTF">2014-03-28T13:54:17Z</dcterms:created>
  <dcterms:modified xsi:type="dcterms:W3CDTF">2014-05-07T21:06:28Z</dcterms:modified>
</cp:coreProperties>
</file>