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5" r:id="rId2"/>
    <p:sldId id="506" r:id="rId3"/>
    <p:sldId id="510" r:id="rId4"/>
    <p:sldId id="512" r:id="rId5"/>
    <p:sldId id="518" r:id="rId6"/>
    <p:sldId id="516" r:id="rId7"/>
    <p:sldId id="517" r:id="rId8"/>
    <p:sldId id="527" r:id="rId9"/>
    <p:sldId id="511" r:id="rId10"/>
    <p:sldId id="513" r:id="rId11"/>
    <p:sldId id="509" r:id="rId12"/>
    <p:sldId id="524" r:id="rId1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30000"/>
      </a:spcBef>
      <a:spcAft>
        <a:spcPct val="0"/>
      </a:spcAft>
      <a:buSzPct val="120000"/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F08"/>
    <a:srgbClr val="408335"/>
    <a:srgbClr val="57B7FF"/>
    <a:srgbClr val="0094E6"/>
    <a:srgbClr val="E7EFF9"/>
    <a:srgbClr val="D7E4F5"/>
    <a:srgbClr val="ADC8EB"/>
    <a:srgbClr val="6699FF"/>
    <a:srgbClr val="00589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00" autoAdjust="0"/>
    <p:restoredTop sz="90347" autoAdjust="0"/>
  </p:normalViewPr>
  <p:slideViewPr>
    <p:cSldViewPr snapToGrid="0">
      <p:cViewPr varScale="1">
        <p:scale>
          <a:sx n="85" d="100"/>
          <a:sy n="85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702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SzTx/>
              <a:defRPr sz="1300" b="0" i="0" smtClean="0"/>
            </a:lvl1pPr>
          </a:lstStyle>
          <a:p>
            <a:pPr>
              <a:defRPr/>
            </a:pPr>
            <a:fld id="{D6FB740B-0196-40DD-99D4-1FA677A0F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2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190500"/>
            <a:ext cx="5916613" cy="443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5138" y="4800600"/>
            <a:ext cx="646271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6" tIns="48321" rIns="96646" bIns="4832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Click to edit Master text styles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Level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faskldj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fhsalkdfj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asldfjk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 Level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aksjd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fklasjd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fhlkasdj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fhlaskdj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fhasldkjf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fhasdl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174625" marR="0" lvl="1" indent="-173038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Second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fklsajd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hfklsjadh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fsklajd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fhlskadj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haslkdjf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hsalkdj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fhsadlkfj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asldkjf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h.</a:t>
            </a:r>
          </a:p>
          <a:p>
            <a:pPr marL="174625" marR="0" lvl="1" indent="-173038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Second level</a:t>
            </a:r>
          </a:p>
          <a:p>
            <a:pPr marL="347663" marR="0" lvl="2" indent="-1714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Third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fhklasjdfh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klasdj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fhskladj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fhsladk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fhslakdjf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hslakdj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fhsaldkj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fsaldk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7663" marR="0" lvl="2" indent="-17145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Third Level -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jkhas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djkfhasgdjkfhsgakdjfhgsakdj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fhgsakjd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fskajdhf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gskaj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fgskajdh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fskajdh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faks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87363" marR="0" lvl="3" indent="-150813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Fourth level</a:t>
            </a:r>
          </a:p>
          <a:p>
            <a:pPr marL="630238" marR="0" lvl="4" indent="-141288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6400" y="9121775"/>
            <a:ext cx="650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13817" y="9162796"/>
            <a:ext cx="5687568" cy="23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42" tIns="47570" rIns="95142" bIns="47570" numCol="1" anchor="t" anchorCtr="0" compatLnSpc="1">
            <a:prstTxWarp prst="textNoShape">
              <a:avLst/>
            </a:prstTxWarp>
          </a:bodyPr>
          <a:lstStyle>
            <a:lvl1pPr defTabSz="952500">
              <a:spcBef>
                <a:spcPct val="0"/>
              </a:spcBef>
              <a:buSzTx/>
              <a:defRPr sz="10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25400" y="9155684"/>
            <a:ext cx="695801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/>
            </a:lvl1pPr>
          </a:lstStyle>
          <a:p>
            <a:pPr algn="ctr"/>
            <a:r>
              <a:rPr lang="en-US" dirty="0" smtClean="0"/>
              <a:t>1-</a:t>
            </a:r>
            <a:fld id="{198C25F0-E625-4CDA-BAB1-8C340BB4199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061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marR="0" indent="0" algn="l" defTabSz="914400" rtl="0" eaLnBrk="0" fontAlgn="base" latinLnBrk="0" hangingPunct="0">
      <a:lnSpc>
        <a:spcPct val="85000"/>
      </a:lnSpc>
      <a:spcBef>
        <a:spcPct val="0"/>
      </a:spcBef>
      <a:spcAft>
        <a:spcPct val="3000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74625" marR="0" indent="-173038" algn="l" defTabSz="914400" rtl="0" eaLnBrk="0" fontAlgn="base" latinLnBrk="0" hangingPunct="0">
      <a:lnSpc>
        <a:spcPct val="85000"/>
      </a:lnSpc>
      <a:spcBef>
        <a:spcPct val="30000"/>
      </a:spcBef>
      <a:spcAft>
        <a:spcPct val="30000"/>
      </a:spcAft>
      <a:buClrTx/>
      <a:buSzTx/>
      <a:buFont typeface="Arial" pitchFamily="34" charset="0"/>
      <a:buChar char="•"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7663" marR="0" indent="-171450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 typeface="Arial" pitchFamily="34" charset="0"/>
      <a:buChar char="•"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487363" marR="0" indent="-150813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630238" marR="0" indent="-141288" algn="l" defTabSz="914400" rtl="0" eaLnBrk="0" fontAlgn="base" latinLnBrk="0" hangingPunct="0">
      <a:lnSpc>
        <a:spcPct val="85000"/>
      </a:lnSpc>
      <a:spcBef>
        <a:spcPct val="0"/>
      </a:spcBef>
      <a:spcAft>
        <a:spcPct val="0"/>
      </a:spcAft>
      <a:buClrTx/>
      <a:buSzTx/>
      <a:buFontTx/>
      <a:buNone/>
      <a:tabLst/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</a:t>
            </a:r>
            <a:r>
              <a:rPr lang="en-US" dirty="0" err="1" smtClean="0"/>
              <a:t>Sens</a:t>
            </a:r>
            <a:r>
              <a:rPr lang="en-US" dirty="0" smtClean="0"/>
              <a:t>-Up, WDR, ATC, etc.  </a:t>
            </a:r>
          </a:p>
          <a:p>
            <a:endParaRPr lang="en-US" dirty="0" smtClean="0"/>
          </a:p>
          <a:p>
            <a:r>
              <a:rPr lang="en-US" dirty="0" smtClean="0"/>
              <a:t>1/3" Enhanced SONY EFFIO 700TVL High Resolution Security 0.0001LUX Box Cameras with OSD</a:t>
            </a:r>
          </a:p>
          <a:p>
            <a:endParaRPr lang="en-US" dirty="0" smtClean="0"/>
          </a:p>
          <a:p>
            <a:r>
              <a:rPr lang="en-US" dirty="0" smtClean="0"/>
              <a:t>$47 PSCB-100H</a:t>
            </a:r>
          </a:p>
          <a:p>
            <a:r>
              <a:rPr lang="en-US" dirty="0" smtClean="0"/>
              <a:t>http://www.aliexpress.com/item/1-3-Enchanced-SONY-EFFIO-700TVL-High-Reoslution-Security-0-0001LUX-Box-Cameras-with-OSD/1570582896.html</a:t>
            </a:r>
          </a:p>
          <a:p>
            <a:r>
              <a:rPr lang="en-US" dirty="0" smtClean="0"/>
              <a:t>Be sure to order without the IR cut</a:t>
            </a:r>
            <a:r>
              <a:rPr lang="en-US" baseline="0" dirty="0" smtClean="0"/>
              <a:t> filter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$56 LN-300-9H673</a:t>
            </a:r>
          </a:p>
          <a:p>
            <a:r>
              <a:rPr lang="en-US" baseline="0" dirty="0" smtClean="0"/>
              <a:t>http://www.aliexpress.com/item/Free-shipping-1-3-SONY-960H-EXview-HAD-CCD-II-700TVL-0-0003Lux-Mini-D-WDR/577803305.html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IRE  level</a:t>
            </a:r>
          </a:p>
          <a:p>
            <a:r>
              <a:rPr lang="en-US" baseline="0" dirty="0" smtClean="0"/>
              <a:t>Maximum amplitude of video output from a CCD camera normally should be set at 100 IRE or 700mV. A video in 100 IRE means that it will fully drive a monitor to expressed best image with best brightness and contrast. a video with 50IRE means it has only half of the contrast. and 30 IRE mean 30% of original amplitude or 210mV.  </a:t>
            </a:r>
            <a:r>
              <a:rPr lang="en-US" u="sng" baseline="0" dirty="0" smtClean="0"/>
              <a:t>It is generally acceptable that 30 IRE is a minimum value for a meaningful  image</a:t>
            </a:r>
            <a:r>
              <a:rPr lang="en-US" baseline="0" dirty="0" smtClean="0"/>
              <a:t>. A regular camera  will have noise level on 10 IRE while AGC kicks up to max gain, hence will provide 3:1 or 10dB S/N ratio for a barley acceptable image.</a:t>
            </a:r>
          </a:p>
          <a:p>
            <a:r>
              <a:rPr lang="en-US" baseline="0" dirty="0" smtClean="0"/>
              <a:t>A reading  measured under 10 IRE will be 10 times better than under 100 IRE. So a reading without defining  IRE level is actually useless.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tested the EQ700 camera.  This is a higher end camera that has many features and is highly configurable.  The IR cut filter has a motor that moves the filter out of the way for dark operation. It's about $120 from B&amp;H.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0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lenses match the performance of the Pentax 12mm f/1.2 lens that has</a:t>
            </a:r>
            <a:r>
              <a:rPr lang="en-US" baseline="0" dirty="0" smtClean="0"/>
              <a:t> been deployed in over 160 CAMS cameras around the world.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7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32 x 60 =</a:t>
            </a:r>
            <a:r>
              <a:rPr lang="en-US" baseline="0" dirty="0" smtClean="0"/>
              <a:t> 1920</a:t>
            </a:r>
          </a:p>
          <a:p>
            <a:r>
              <a:rPr lang="en-US" baseline="0" dirty="0" smtClean="0"/>
              <a:t>2 x 700 = 1400</a:t>
            </a:r>
          </a:p>
          <a:p>
            <a:r>
              <a:rPr lang="en-US" baseline="0" dirty="0" smtClean="0"/>
              <a:t>2 x 190 = 380</a:t>
            </a:r>
          </a:p>
          <a:p>
            <a:r>
              <a:rPr lang="en-US" baseline="0" dirty="0" smtClean="0"/>
              <a:t>2 x 40 = </a:t>
            </a:r>
            <a:r>
              <a:rPr lang="en-US" baseline="0" dirty="0" smtClean="0"/>
              <a:t>80</a:t>
            </a:r>
          </a:p>
          <a:p>
            <a:r>
              <a:rPr lang="en-US" baseline="0" dirty="0" smtClean="0"/>
              <a:t>2 x 300</a:t>
            </a:r>
          </a:p>
          <a:p>
            <a:r>
              <a:rPr lang="en-US" baseline="0" dirty="0" smtClean="0"/>
              <a:t>2 x 200</a:t>
            </a:r>
            <a:endParaRPr lang="en-US" baseline="0" dirty="0" smtClean="0"/>
          </a:p>
          <a:p>
            <a:r>
              <a:rPr lang="en-US" baseline="0" dirty="0" smtClean="0"/>
              <a:t>=========</a:t>
            </a:r>
          </a:p>
          <a:p>
            <a:r>
              <a:rPr lang="en-US" baseline="0" dirty="0" smtClean="0"/>
              <a:t>$3780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0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2014_08_14 085613 mag +5.29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1-</a:t>
            </a:r>
            <a:fld id="{198C25F0-E625-4CDA-BAB1-8C340BB41990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2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3178" y="0"/>
            <a:ext cx="9147178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50800" stA="44000" endPos="40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648200"/>
            <a:ext cx="7467600" cy="838200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003580"/>
                </a:solidFill>
                <a:latin typeface="Arial" charset="0"/>
              </a:defRPr>
            </a:lvl1pPr>
          </a:lstStyle>
          <a:p>
            <a:r>
              <a:rPr lang="en-US"/>
              <a:t>Sample Module</a:t>
            </a:r>
          </a:p>
        </p:txBody>
      </p:sp>
    </p:spTree>
    <p:extLst>
      <p:ext uri="{BB962C8B-B14F-4D97-AF65-F5344CB8AC3E}">
        <p14:creationId xmlns:p14="http://schemas.microsoft.com/office/powerpoint/2010/main" val="405620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  <a:lvl2pPr>
              <a:lnSpc>
                <a:spcPct val="85000"/>
              </a:lnSpc>
              <a:defRPr/>
            </a:lvl2pPr>
            <a:lvl3pPr>
              <a:lnSpc>
                <a:spcPct val="85000"/>
              </a:lnSpc>
              <a:defRPr/>
            </a:lvl3pPr>
            <a:lvl4pPr>
              <a:lnSpc>
                <a:spcPct val="85000"/>
              </a:lnSpc>
              <a:defRPr/>
            </a:lvl4pPr>
            <a:lvl5pPr>
              <a:lnSpc>
                <a:spcPct val="85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53E6004-77F5-422C-A6E7-238D58DBF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7E011D0-CD18-4ABD-A2AB-102FA1E55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44001" cy="740664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" r="-746" b="-1205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38100" stA="55000" endPos="24000" dir="5400000" sy="-100000" algn="bl" rotWithShape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7074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024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 b="0" i="0" smtClean="0"/>
            </a:lvl1pPr>
          </a:lstStyle>
          <a:p>
            <a:pPr>
              <a:defRPr/>
            </a:pPr>
            <a:r>
              <a:rPr lang="en-US"/>
              <a:t>1-</a:t>
            </a:r>
            <a:fld id="{DE8C99FB-2233-4962-9EAC-029394238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2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000" b="0" i="0" smtClean="0"/>
            </a:lvl1pPr>
          </a:lstStyle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26640"/>
            <a:ext cx="8763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5" r:id="rId3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120000"/>
        <a:buChar char="­"/>
        <a:defRPr sz="2400">
          <a:solidFill>
            <a:schemeClr val="tx1"/>
          </a:solidFill>
          <a:latin typeface="+mn-lt"/>
        </a:defRPr>
      </a:lvl2pPr>
      <a:lvl3pPr marL="915988" indent="-2841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201738" indent="-2841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­"/>
        <a:defRPr sz="2000">
          <a:solidFill>
            <a:schemeClr val="tx1"/>
          </a:solidFill>
          <a:latin typeface="+mn-lt"/>
        </a:defRPr>
      </a:lvl4pPr>
      <a:lvl5pPr marL="14319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18891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3463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8035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260725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It's been almost 5 years since the CAMS systems were spec'd</a:t>
            </a:r>
          </a:p>
          <a:p>
            <a:r>
              <a:rPr lang="en-US" dirty="0" smtClean="0"/>
              <a:t>The latest </a:t>
            </a:r>
            <a:r>
              <a:rPr lang="en-US" dirty="0" smtClean="0"/>
              <a:t>models </a:t>
            </a:r>
            <a:r>
              <a:rPr lang="en-US" dirty="0" smtClean="0"/>
              <a:t>of low cost security cameras based on </a:t>
            </a:r>
            <a:r>
              <a:rPr lang="en-US" b="1" dirty="0" smtClean="0"/>
              <a:t>1/3" sensors might now be sensitive enough</a:t>
            </a:r>
            <a:r>
              <a:rPr lang="en-US" dirty="0" smtClean="0"/>
              <a:t> to perform for </a:t>
            </a:r>
            <a:r>
              <a:rPr lang="en-US" dirty="0" smtClean="0"/>
              <a:t>CAMS</a:t>
            </a:r>
          </a:p>
          <a:p>
            <a:r>
              <a:rPr lang="en-US" dirty="0" smtClean="0"/>
              <a:t>Given the smaller sensor, full-sky coverage may be obtained by using </a:t>
            </a:r>
            <a:r>
              <a:rPr lang="en-US" b="1" dirty="0" smtClean="0"/>
              <a:t>different focal length lenses depending on elevation angle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Is the resolution good enough for CAMS?</a:t>
            </a:r>
          </a:p>
          <a:p>
            <a:pPr lvl="1"/>
            <a:r>
              <a:rPr lang="en-US" dirty="0" smtClean="0"/>
              <a:t>Spatial resolution for accurate meteor surveillance at the target 4 </a:t>
            </a:r>
            <a:r>
              <a:rPr lang="en-US" dirty="0" err="1" smtClean="0"/>
              <a:t>arcmin</a:t>
            </a:r>
            <a:r>
              <a:rPr lang="en-US" dirty="0" smtClean="0"/>
              <a:t>/pixel or smaller</a:t>
            </a:r>
          </a:p>
          <a:p>
            <a:r>
              <a:rPr lang="en-US" dirty="0" smtClean="0"/>
              <a:t>Is the FOV large enough to build an all-sky array using 16 cameras?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Rate (</a:t>
            </a:r>
            <a:r>
              <a:rPr lang="en-US" dirty="0" err="1" smtClean="0"/>
              <a:t>Strobing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must be taken to adjust the settings to prevent the camera from going into </a:t>
            </a:r>
            <a:r>
              <a:rPr lang="en-US" dirty="0" err="1" smtClean="0"/>
              <a:t>Sens</a:t>
            </a:r>
            <a:r>
              <a:rPr lang="en-US" dirty="0" smtClean="0"/>
              <a:t>-Up or Night Mode</a:t>
            </a:r>
          </a:p>
          <a:p>
            <a:r>
              <a:rPr lang="en-US" dirty="0" smtClean="0"/>
              <a:t>In these settings, we found that the frame rate dropped to 1/30 or 1/15 sec</a:t>
            </a:r>
          </a:p>
          <a:p>
            <a:r>
              <a:rPr lang="en-US" dirty="0" smtClean="0"/>
              <a:t>It's important to use interlaced capture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8" y="3138975"/>
            <a:ext cx="2885142" cy="3101527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58" y="3138974"/>
            <a:ext cx="2886075" cy="309562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Wray's 18 Camera All-Sky 1/3" Array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5123" name="Picture 3" descr="C:\MyDocuments\_Dctm14\Projects\CAMS\IAU_Poster\20140830_100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5"/>
                    </a14:imgEffect>
                    <a14:imgEffect>
                      <a14:brightnessContrast bright="4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010507" y="4631465"/>
            <a:ext cx="2501868" cy="188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4" y="3047588"/>
            <a:ext cx="3046236" cy="337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"/>
          <a:stretch/>
        </p:blipFill>
        <p:spPr bwMode="auto">
          <a:xfrm>
            <a:off x="6010507" y="1315100"/>
            <a:ext cx="2631232" cy="283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6937" y="1044081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Brackets made of flat bar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329" y="2470188"/>
            <a:ext cx="348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Inside box showing cameras, brackets, and 16 port power supply</a:t>
            </a:r>
            <a:endParaRPr lang="en-US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AutoCAMS</a:t>
            </a:r>
            <a:r>
              <a:rPr lang="en-US" dirty="0" smtClean="0"/>
              <a:t> for Autonomous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AutoCAMS</a:t>
            </a:r>
            <a:r>
              <a:rPr lang="en-US" dirty="0" smtClean="0"/>
              <a:t> is a script-based wrapper around the single-CAMS software</a:t>
            </a:r>
          </a:p>
          <a:p>
            <a:r>
              <a:rPr lang="en-US" dirty="0" smtClean="0"/>
              <a:t>Facilitates the use of the programs and utilities</a:t>
            </a:r>
          </a:p>
          <a:p>
            <a:r>
              <a:rPr lang="en-US" dirty="0" smtClean="0"/>
              <a:t>User-configurable to achieve full autonomous operation for months (until you run out of disk space)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7" y="2786650"/>
            <a:ext cx="59436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9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1/3" Cameras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Sony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 HAD II 960H </a:t>
            </a:r>
            <a:r>
              <a:rPr lang="en-US" dirty="0" smtClean="0"/>
              <a:t>based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Sony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ExView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HAD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 960H</a:t>
            </a:r>
            <a:r>
              <a:rPr lang="en-US" dirty="0" smtClean="0"/>
              <a:t> based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On-Screen Display </a:t>
            </a:r>
            <a:r>
              <a:rPr lang="en-US" dirty="0"/>
              <a:t>(</a:t>
            </a:r>
            <a:r>
              <a:rPr lang="en-US" b="1" dirty="0"/>
              <a:t>OSD</a:t>
            </a:r>
            <a:r>
              <a:rPr lang="en-US" dirty="0"/>
              <a:t>) </a:t>
            </a:r>
            <a:r>
              <a:rPr lang="en-US" dirty="0" smtClean="0"/>
              <a:t>Menu</a:t>
            </a:r>
          </a:p>
          <a:p>
            <a:pPr lvl="1"/>
            <a:r>
              <a:rPr lang="en-US" dirty="0" smtClean="0"/>
              <a:t>Provides objective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0132"/>
              </p:ext>
            </p:extLst>
          </p:nvPr>
        </p:nvGraphicFramePr>
        <p:xfrm>
          <a:off x="475988" y="1234162"/>
          <a:ext cx="6206944" cy="1163350"/>
        </p:xfrm>
        <a:graphic>
          <a:graphicData uri="http://schemas.openxmlformats.org/drawingml/2006/table">
            <a:tbl>
              <a:tblPr bandRow="1"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6748"/>
                <a:gridCol w="3790196"/>
              </a:tblGrid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Sensor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1/3" 960H High Sensitivity CCD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Resolution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700 TVL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Minimum Illumination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0.003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 lux 30 IRE Normal shutter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f/1.2/AGC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S/N Ratio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&gt; 50 dB (AGC OFF)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Pixels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976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x 494 NTSC (976 x 582 PAL)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01702"/>
              </p:ext>
            </p:extLst>
          </p:nvPr>
        </p:nvGraphicFramePr>
        <p:xfrm>
          <a:off x="487141" y="2921675"/>
          <a:ext cx="6206944" cy="1066800"/>
        </p:xfrm>
        <a:graphic>
          <a:graphicData uri="http://schemas.openxmlformats.org/drawingml/2006/table">
            <a:tbl>
              <a:tblPr bandRow="1">
                <a:effectLst>
                  <a:outerShdw blurRad="88900" dist="88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3540"/>
                <a:gridCol w="3803404"/>
              </a:tblGrid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Sensor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1/3" 960H High Sensitivity CCD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Resolution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700 TVL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Minimum Illumination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</a:rPr>
                        <a:t>0.003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 lux </a:t>
                      </a:r>
                      <a:r>
                        <a:rPr lang="en-US" sz="1400" b="1" baseline="0" dirty="0" smtClean="0">
                          <a:latin typeface="Arial" pitchFamily="34" charset="0"/>
                        </a:rPr>
                        <a:t>30 IRE Normal shutter f/1.2/AGC</a:t>
                      </a:r>
                      <a:endParaRPr lang="en-US" sz="1400" b="1" dirty="0" smtClean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S/N Ratio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&gt; 50 dB (AGC OFF)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9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Pixels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</a:rPr>
                        <a:t>976 x 494 NTSC (976 x 582 PAL)</a:t>
                      </a:r>
                      <a:endParaRPr lang="en-US" sz="1400" b="1" dirty="0">
                        <a:latin typeface="Arial" pitchFamily="34" charset="0"/>
                      </a:endParaRPr>
                    </a:p>
                  </a:txBody>
                  <a:tcPr marL="45720" marR="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88067" y="6010292"/>
            <a:ext cx="8330047" cy="589859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Care must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be taken to get cameras based on the right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sensor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and matched with the right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DSP firmware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53" y="3269304"/>
            <a:ext cx="1345940" cy="7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3" y="1404612"/>
            <a:ext cx="1899270" cy="130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23084" y="1066771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Arial" pitchFamily="34" charset="0"/>
              </a:rPr>
              <a:t>$47</a:t>
            </a:r>
            <a:r>
              <a:rPr lang="en-US" sz="1600" i="0" dirty="0" smtClean="0">
                <a:latin typeface="Arial" pitchFamily="34" charset="0"/>
              </a:rPr>
              <a:t> PSCB-100H</a:t>
            </a:r>
            <a:endParaRPr lang="en-US" sz="2000" i="0" dirty="0"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372" y="289632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latin typeface="Arial" pitchFamily="34" charset="0"/>
              </a:rPr>
              <a:t>$56 LN-300-</a:t>
            </a:r>
            <a:endParaRPr lang="en-US" sz="2000" i="0" dirty="0">
              <a:latin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5" y="4137102"/>
            <a:ext cx="1544897" cy="177220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47" y="4184898"/>
            <a:ext cx="1726991" cy="17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1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IR-cut Filter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IR-cut filter dropped the sensitivity by about 1 magnitude</a:t>
            </a:r>
          </a:p>
          <a:p>
            <a:r>
              <a:rPr lang="en-US" dirty="0" smtClean="0"/>
              <a:t>Not difficult to remove on the 100H</a:t>
            </a:r>
          </a:p>
          <a:p>
            <a:r>
              <a:rPr lang="en-US" dirty="0" smtClean="0"/>
              <a:t>16 cameras in the test had to have IR cut filter removed, however, when ordered without it, the vendor shipped the 17th camera without the filter as requested - check with your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7" y="3519251"/>
            <a:ext cx="49133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05" y="3385901"/>
            <a:ext cx="32797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3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1/3" f/1.2 Fixed Iris IR Lens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$8</a:t>
            </a:r>
            <a:r>
              <a:rPr lang="en-US" dirty="0" smtClean="0"/>
              <a:t> each 1/3" lenses perform as better than the Pentax 12mm f/1.2</a:t>
            </a:r>
            <a:br>
              <a:rPr lang="en-US" dirty="0" smtClean="0"/>
            </a:br>
            <a:r>
              <a:rPr lang="en-US" dirty="0" smtClean="0"/>
              <a:t>(IR focuses along with visual spectrum)</a:t>
            </a:r>
          </a:p>
          <a:p>
            <a:r>
              <a:rPr lang="en-US" dirty="0" smtClean="0"/>
              <a:t>For Single-CAMS, purchase one set for each camera</a:t>
            </a:r>
          </a:p>
          <a:p>
            <a:r>
              <a:rPr lang="en-US" dirty="0" smtClean="0"/>
              <a:t>For an array, purchase extra lenses of different focal lengths</a:t>
            </a:r>
          </a:p>
          <a:p>
            <a:r>
              <a:rPr lang="en-US" dirty="0" smtClean="0"/>
              <a:t>If you can get some f/0.75 - f/-0.95, you'll get improved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87711" y="2947629"/>
            <a:ext cx="6378425" cy="2124075"/>
            <a:chOff x="1543311" y="3981092"/>
            <a:chExt cx="6378425" cy="21240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864" y="4009667"/>
              <a:ext cx="188595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11" y="3981092"/>
              <a:ext cx="1914525" cy="212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6000" contrast="-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311" y="4004349"/>
              <a:ext cx="1925543" cy="2077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7463">
              <a:off x="1836697" y="4112660"/>
              <a:ext cx="1441756" cy="1066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AutoShape 6"/>
          <p:cNvSpPr>
            <a:spLocks noChangeArrowheads="1"/>
          </p:cNvSpPr>
          <p:nvPr/>
        </p:nvSpPr>
        <p:spPr bwMode="gray">
          <a:xfrm>
            <a:off x="388067" y="6142969"/>
            <a:ext cx="3503709" cy="324505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Be sure to get IR compatible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16 Camera Arrays Tuned for Each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full-sky coverage can be obtained from just </a:t>
            </a:r>
            <a:r>
              <a:rPr lang="en-US" b="1" u="sng" dirty="0" smtClean="0"/>
              <a:t>two sites</a:t>
            </a:r>
            <a:r>
              <a:rPr lang="en-US" dirty="0" smtClean="0"/>
              <a:t> for around $</a:t>
            </a:r>
            <a:r>
              <a:rPr lang="en-US" dirty="0" smtClean="0"/>
              <a:t>4,400 </a:t>
            </a:r>
            <a:r>
              <a:rPr lang="en-US" dirty="0" smtClean="0"/>
              <a:t>total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04" y="1755096"/>
            <a:ext cx="4345652" cy="44693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 descr="C:\MyDocuments\_Dctm14\Projects\CAMS\IAU_Poster\20140804_155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3" y="1593404"/>
            <a:ext cx="3491534" cy="196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9019"/>
              </p:ext>
            </p:extLst>
          </p:nvPr>
        </p:nvGraphicFramePr>
        <p:xfrm>
          <a:off x="383802" y="3845227"/>
          <a:ext cx="3650856" cy="16300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618095"/>
                <a:gridCol w="2013268"/>
                <a:gridCol w="1019493"/>
              </a:tblGrid>
              <a:tr h="232860">
                <a:tc>
                  <a:txBody>
                    <a:bodyPr/>
                    <a:lstStyle/>
                    <a:p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QTY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Description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 Cost</a:t>
                      </a:r>
                      <a:endParaRPr lang="en-US" sz="1400" b="1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7432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Cam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Lens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$60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Intel i7 Computers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$700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CH</a:t>
                      </a:r>
                      <a:r>
                        <a:rPr lang="en-US" sz="1400" b="1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Grabbers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$190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 port power supply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$40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Housings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$300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60"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Wiring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$200</a:t>
                      </a:r>
                      <a:endParaRPr lang="en-US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27432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04991" y="5615610"/>
            <a:ext cx="4155495" cy="855214"/>
          </a:xfrm>
          <a:prstGeom prst="roundRect">
            <a:avLst>
              <a:gd name="adj" fmla="val 11986"/>
            </a:avLst>
          </a:prstGeom>
          <a:solidFill>
            <a:srgbClr val="94B9F6"/>
          </a:solidFill>
          <a:ln w="9525">
            <a:solidFill>
              <a:srgbClr val="FFFFFF">
                <a:lumMod val="75000"/>
              </a:srgb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i="0" kern="0" baseline="0" dirty="0" smtClean="0">
                <a:solidFill>
                  <a:sysClr val="windowText" lastClr="000000"/>
                </a:solidFill>
                <a:latin typeface="Arial" charset="0"/>
              </a:rPr>
              <a:t>Coming soon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- </a:t>
            </a: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Support for dual 8 channel </a:t>
            </a:r>
            <a:r>
              <a:rPr lang="en-US" sz="1900" b="0" i="0" kern="0" baseline="0" dirty="0" err="1" smtClean="0">
                <a:solidFill>
                  <a:sysClr val="windowText" lastClr="000000"/>
                </a:solidFill>
                <a:latin typeface="Arial" charset="0"/>
              </a:rPr>
              <a:t>Sensoray</a:t>
            </a:r>
            <a:r>
              <a:rPr lang="en-US" sz="1900" b="0" i="0" kern="0" baseline="0" dirty="0" smtClean="0">
                <a:solidFill>
                  <a:sysClr val="windowText" lastClr="000000"/>
                </a:solidFill>
                <a:latin typeface="Arial" charset="0"/>
              </a:rPr>
              <a:t> grabbers for a total</a:t>
            </a:r>
            <a:r>
              <a:rPr lang="en-US" sz="1900" b="0" i="0" kern="0" dirty="0" smtClean="0">
                <a:solidFill>
                  <a:sysClr val="windowText" lastClr="000000"/>
                </a:solidFill>
                <a:latin typeface="Arial" charset="0"/>
              </a:rPr>
              <a:t> of </a:t>
            </a:r>
            <a:r>
              <a:rPr lang="en-US" sz="1900" i="0" kern="0" dirty="0" smtClean="0">
                <a:solidFill>
                  <a:sysClr val="windowText" lastClr="000000"/>
                </a:solidFill>
                <a:latin typeface="Arial" charset="0"/>
              </a:rPr>
              <a:t>16 cameras at once</a:t>
            </a:r>
            <a:endParaRPr lang="en-US" sz="1900" i="0" kern="0" baseline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All-Sky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 the focal length to match the elevation angle, two 16 camera stations can achieve full sky coverage from 18 degrees to 90 degrees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937"/>
            <a:ext cx="7672800" cy="33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 bwMode="gray">
          <a:xfrm rot="20586952">
            <a:off x="4527490" y="5696138"/>
            <a:ext cx="1717133" cy="559935"/>
            <a:chOff x="4525611" y="2844553"/>
            <a:chExt cx="838200" cy="0"/>
          </a:xfrm>
        </p:grpSpPr>
        <p:cxnSp>
          <p:nvCxnSpPr>
            <p:cNvPr id="1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75781" y="5667884"/>
            <a:ext cx="4421687" cy="584517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Using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a 16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camera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box,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 considerable area of coverage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can be achieved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  <p:pic>
        <p:nvPicPr>
          <p:cNvPr id="13" name="Picture 2" descr="C:\MyDocuments\_Dctm14\Projects\CAMS\IAU_Poster\Laydown_Oblo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3686" y="4184323"/>
            <a:ext cx="2850314" cy="25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4209" y="1943146"/>
            <a:ext cx="5170814" cy="416978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AutoShape 6"/>
          <p:cNvSpPr>
            <a:spLocks noChangeArrowheads="1"/>
          </p:cNvSpPr>
          <p:nvPr/>
        </p:nvSpPr>
        <p:spPr bwMode="gray">
          <a:xfrm>
            <a:off x="293599" y="1093776"/>
            <a:ext cx="2829972" cy="2425174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There is nothing that says that a 16 camera array must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provide contiguous complete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all-sky coverage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with </a:t>
            </a:r>
            <a:r>
              <a:rPr lang="en-US" sz="1900" b="0" u="sng" dirty="0" smtClean="0">
                <a:solidFill>
                  <a:srgbClr val="00589A"/>
                </a:solidFill>
                <a:latin typeface="Arial" charset="0"/>
              </a:rPr>
              <a:t>no gaps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 -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as long as there is another camera 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paired to 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overlap the area</a:t>
            </a:r>
          </a:p>
        </p:txBody>
      </p:sp>
      <p:grpSp>
        <p:nvGrpSpPr>
          <p:cNvPr id="15" name="Group 14"/>
          <p:cNvGrpSpPr/>
          <p:nvPr/>
        </p:nvGrpSpPr>
        <p:grpSpPr bwMode="gray">
          <a:xfrm rot="20395007">
            <a:off x="2976416" y="4944868"/>
            <a:ext cx="4690495" cy="559935"/>
            <a:chOff x="4525611" y="2844553"/>
            <a:chExt cx="838200" cy="0"/>
          </a:xfrm>
        </p:grpSpPr>
        <p:cxnSp>
          <p:nvCxnSpPr>
            <p:cNvPr id="16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400833" y="5039666"/>
            <a:ext cx="2829972" cy="847468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The </a:t>
            </a:r>
            <a:r>
              <a:rPr lang="en-US" sz="1900" i="0" dirty="0">
                <a:solidFill>
                  <a:srgbClr val="00589A"/>
                </a:solidFill>
                <a:latin typeface="Arial" charset="0"/>
              </a:rPr>
              <a:t>lower the angle</a:t>
            </a:r>
            <a:r>
              <a:rPr lang="en-US" sz="1900" b="0" i="0" dirty="0">
                <a:solidFill>
                  <a:srgbClr val="00589A"/>
                </a:solidFill>
                <a:latin typeface="Arial" charset="0"/>
              </a:rPr>
              <a:t> of view, the </a:t>
            </a:r>
            <a:r>
              <a:rPr lang="en-US" sz="1900" i="0" dirty="0">
                <a:solidFill>
                  <a:srgbClr val="00589A"/>
                </a:solidFill>
                <a:latin typeface="Arial" charset="0"/>
              </a:rPr>
              <a:t>larger the area of coverage</a:t>
            </a:r>
          </a:p>
        </p:txBody>
      </p:sp>
      <p:grpSp>
        <p:nvGrpSpPr>
          <p:cNvPr id="11" name="Group 10"/>
          <p:cNvGrpSpPr/>
          <p:nvPr/>
        </p:nvGrpSpPr>
        <p:grpSpPr bwMode="gray">
          <a:xfrm rot="6135301">
            <a:off x="5601239" y="1988565"/>
            <a:ext cx="2326625" cy="713858"/>
            <a:chOff x="4525611" y="2844553"/>
            <a:chExt cx="838200" cy="0"/>
          </a:xfrm>
        </p:grpSpPr>
        <p:cxnSp>
          <p:nvCxnSpPr>
            <p:cNvPr id="12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 bwMode="gray">
          <a:xfrm rot="7451608">
            <a:off x="4289549" y="1579811"/>
            <a:ext cx="2326625" cy="713858"/>
            <a:chOff x="4525611" y="2844553"/>
            <a:chExt cx="838200" cy="0"/>
          </a:xfrm>
        </p:grpSpPr>
        <p:cxnSp>
          <p:nvCxnSpPr>
            <p:cNvPr id="19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AutoShape 6"/>
          <p:cNvSpPr>
            <a:spLocks noChangeArrowheads="1"/>
          </p:cNvSpPr>
          <p:nvPr/>
        </p:nvSpPr>
        <p:spPr bwMode="gray">
          <a:xfrm>
            <a:off x="5481135" y="1056198"/>
            <a:ext cx="2892603" cy="584517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Gaps can be covered by single-CAMS stations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Magnitude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4098" name="Picture 2" descr="C:\MyDocuments\_Dctm14\Projects\CAMS\IAU_Poster\CAMS_00010_LatL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62" y="1090635"/>
            <a:ext cx="1448389" cy="1515756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MyDocuments\_Dctm14\Projects\CAMS\IAU_Poster\CAMS_00010_MagVsHeig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182170" y="2962105"/>
            <a:ext cx="4461681" cy="3062004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MyDocuments\_Dctm14\Projects\CAMS\IAU_Poster\CAMS_00010_HeightVsRa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0" y="1090635"/>
            <a:ext cx="2859699" cy="1519215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 bwMode="gray">
          <a:xfrm rot="16200000">
            <a:off x="1685694" y="5791462"/>
            <a:ext cx="937291" cy="559935"/>
            <a:chOff x="4525611" y="2844553"/>
            <a:chExt cx="838200" cy="0"/>
          </a:xfrm>
        </p:grpSpPr>
        <p:cxnSp>
          <p:nvCxnSpPr>
            <p:cNvPr id="10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860"/>
            <p:cNvCxnSpPr/>
            <p:nvPr/>
          </p:nvCxnSpPr>
          <p:spPr bwMode="gray">
            <a:xfrm>
              <a:off x="4525611" y="2844553"/>
              <a:ext cx="838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>
              <a:prstShdw prst="shdw17" dist="17961" dir="2700000">
                <a:srgbClr val="FF0000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261133" y="6379293"/>
            <a:ext cx="2655518" cy="321565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Mag +5.29 with 100H</a:t>
            </a:r>
            <a:endParaRPr lang="en-US" sz="1900" i="0" dirty="0">
              <a:solidFill>
                <a:srgbClr val="00589A"/>
              </a:solidFill>
              <a:latin typeface="Arial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666" y="7131371"/>
            <a:ext cx="1504762" cy="1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98" y="1079065"/>
            <a:ext cx="2037648" cy="2190471"/>
          </a:xfrm>
          <a:prstGeom prst="rect">
            <a:avLst/>
          </a:prstGeom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817328" y="4042239"/>
            <a:ext cx="4114800" cy="226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050" b="0" i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0" i="0" dirty="0">
                <a:latin typeface="Courier New" pitchFamily="49" charset="0"/>
                <a:cs typeface="Courier New" pitchFamily="49" charset="0"/>
              </a:rPr>
              <a:t>Mean O-C =   0.595 +-   0.282 </a:t>
            </a:r>
            <a:r>
              <a:rPr lang="en-US" sz="1050" b="0" i="0" dirty="0" err="1">
                <a:latin typeface="Courier New" pitchFamily="49" charset="0"/>
                <a:cs typeface="Courier New" pitchFamily="49" charset="0"/>
              </a:rPr>
              <a:t>arcmin</a:t>
            </a:r>
            <a:endParaRPr lang="en-US" sz="1050" b="0" i="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endParaRPr lang="en-US" sz="1050" b="0" i="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Star     V      B-V      R      IR      O-C arcmin 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----   -----  ------  ------  ------    ---------- 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52    6.87    0.44    6.60    6.34      1.018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53    7.15    1.10    6.51    5.91      0.871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54    7.17    1.01    6.58    6.02      0.882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55    7.22    1.04    6.62    6.04      1.159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56    7.16    0.57    6.82    6.49      0.644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57    7.22    0.17    7.10    6.98      0.922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58    7.41    0.54    7.09    6.77      0.671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59    7.63    0.60    7.27    6.93      0.796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60    7.78    0.90    7.26    6.75      0.778</a:t>
            </a:r>
          </a:p>
          <a:p>
            <a:pPr algn="l">
              <a:spcBef>
                <a:spcPts val="0"/>
              </a:spcBef>
            </a:pPr>
            <a:r>
              <a:rPr lang="pt-BR" sz="1050" b="0" i="0" dirty="0">
                <a:latin typeface="Courier New" pitchFamily="49" charset="0"/>
                <a:cs typeface="Courier New" pitchFamily="49" charset="0"/>
              </a:rPr>
              <a:t>   61    7.84    0.10    7.76    7.68      </a:t>
            </a:r>
            <a:r>
              <a:rPr lang="pt-BR" sz="1050" b="0" i="0" dirty="0" smtClean="0">
                <a:latin typeface="Courier New" pitchFamily="49" charset="0"/>
                <a:cs typeface="Courier New" pitchFamily="49" charset="0"/>
              </a:rPr>
              <a:t>0.614</a:t>
            </a:r>
            <a:endParaRPr lang="pt-BR" sz="1050" b="0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2105" y="3552468"/>
            <a:ext cx="319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Excerpt from auto-</a:t>
            </a:r>
            <a:r>
              <a:rPr lang="en-US" i="0" dirty="0" err="1" smtClean="0">
                <a:latin typeface="Arial" pitchFamily="34" charset="0"/>
              </a:rPr>
              <a:t>cal</a:t>
            </a:r>
            <a:r>
              <a:rPr lang="en-US" i="0" dirty="0" smtClean="0">
                <a:latin typeface="Arial" pitchFamily="34" charset="0"/>
              </a:rPr>
              <a:t> showing Stellar Limiting Magnitude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5702" y="805159"/>
            <a:ext cx="390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latin typeface="Arial" pitchFamily="34" charset="0"/>
              </a:rPr>
              <a:t>MaxPixel</a:t>
            </a:r>
            <a:r>
              <a:rPr lang="en-US" i="0" dirty="0" smtClean="0">
                <a:latin typeface="Arial" pitchFamily="34" charset="0"/>
              </a:rPr>
              <a:t> thumbnail of same meteor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666" y="2667332"/>
            <a:ext cx="3192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Meteor Magnitude </a:t>
            </a:r>
            <a:r>
              <a:rPr lang="en-US" i="0" dirty="0" err="1" smtClean="0">
                <a:latin typeface="Arial" pitchFamily="34" charset="0"/>
              </a:rPr>
              <a:t>vs</a:t>
            </a:r>
            <a:r>
              <a:rPr lang="en-US" i="0" dirty="0" smtClean="0">
                <a:latin typeface="Arial" pitchFamily="34" charset="0"/>
              </a:rPr>
              <a:t> Height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170" y="820308"/>
            <a:ext cx="2859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Arial" pitchFamily="34" charset="0"/>
              </a:rPr>
              <a:t>Height </a:t>
            </a:r>
            <a:r>
              <a:rPr lang="en-US" i="0" dirty="0" err="1" smtClean="0">
                <a:latin typeface="Arial" pitchFamily="34" charset="0"/>
              </a:rPr>
              <a:t>vs</a:t>
            </a:r>
            <a:r>
              <a:rPr lang="en-US" i="0" dirty="0" smtClean="0">
                <a:latin typeface="Arial" pitchFamily="34" charset="0"/>
              </a:rPr>
              <a:t> Downrange</a:t>
            </a:r>
            <a:endParaRPr lang="en-US" i="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3447" y="805160"/>
            <a:ext cx="135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latin typeface="Arial" pitchFamily="34" charset="0"/>
              </a:rPr>
              <a:t>Lat</a:t>
            </a:r>
            <a:r>
              <a:rPr lang="en-US" i="0" dirty="0" smtClean="0">
                <a:latin typeface="Arial" pitchFamily="34" charset="0"/>
              </a:rPr>
              <a:t>/Lon</a:t>
            </a:r>
            <a:endParaRPr lang="en-US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Data since May,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F53E6004-77F5-422C-A6E7-238D58DBF3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Low Cost 1/3" Cameras for Meteor Surveillance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80" y="1240077"/>
            <a:ext cx="4627462" cy="3281819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5481134" y="1240077"/>
            <a:ext cx="2892603" cy="1899272"/>
          </a:xfrm>
          <a:prstGeom prst="roundRect">
            <a:avLst>
              <a:gd name="adj" fmla="val 10151"/>
            </a:avLst>
          </a:prstGeom>
          <a:solidFill>
            <a:srgbClr val="FFFFCC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1270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9144" anchor="ctr" anchorCtr="0">
            <a:spAutoFit/>
          </a:bodyPr>
          <a:lstStyle/>
          <a:p>
            <a:pPr algn="l">
              <a:lnSpc>
                <a:spcPct val="85000"/>
              </a:lnSpc>
              <a:buNone/>
            </a:pPr>
            <a:r>
              <a:rPr lang="en-US" sz="1900" i="0" dirty="0" smtClean="0">
                <a:solidFill>
                  <a:srgbClr val="00589A"/>
                </a:solidFill>
                <a:latin typeface="Arial" charset="0"/>
              </a:rPr>
              <a:t>Over 1,000 orbits</a:t>
            </a: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 contributed by 1/3" cameras from </a:t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May 17, 2014 to September 8, 2014</a:t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/>
            </a:r>
            <a:br>
              <a:rPr lang="en-US" sz="1900" b="0" i="0" dirty="0" smtClean="0">
                <a:solidFill>
                  <a:srgbClr val="00589A"/>
                </a:solidFill>
                <a:latin typeface="Arial" charset="0"/>
              </a:rPr>
            </a:br>
            <a:r>
              <a:rPr lang="en-US" sz="1900" b="0" i="0" dirty="0" smtClean="0">
                <a:solidFill>
                  <a:srgbClr val="00589A"/>
                </a:solidFill>
                <a:latin typeface="Arial" charset="0"/>
              </a:rPr>
              <a:t>With just 2 cameras!</a:t>
            </a:r>
            <a:endParaRPr lang="en-US" sz="1900" b="0" i="0" dirty="0">
              <a:solidFill>
                <a:srgbClr val="00589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12048"/>
      </p:ext>
    </p:extLst>
  </p:cSld>
  <p:clrMapOvr>
    <a:masterClrMapping/>
  </p:clrMapOvr>
</p:sld>
</file>

<file path=ppt/theme/theme1.xml><?xml version="1.0" encoding="utf-8"?>
<a:theme xmlns:a="http://schemas.openxmlformats.org/drawingml/2006/main" name="My Ed Services Template">
  <a:themeElements>
    <a:clrScheme name="My Ed Servic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y Ed Services 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Pct val="120000"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i="0" dirty="0">
            <a:latin typeface="Arial" pitchFamily="34" charset="0"/>
          </a:defRPr>
        </a:defPPr>
      </a:lstStyle>
    </a:txDef>
  </a:objectDefaults>
  <a:extraClrSchemeLst>
    <a:extraClrScheme>
      <a:clrScheme name="My Ed Servic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Ed Servic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Ed Servic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37265</TotalTime>
  <Words>1169</Words>
  <Application>Microsoft Office PowerPoint</Application>
  <PresentationFormat>On-screen Show (4:3)</PresentationFormat>
  <Paragraphs>185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 Ed Services Template</vt:lpstr>
      <vt:lpstr>Hypothesis</vt:lpstr>
      <vt:lpstr>New 1/3" Cameras </vt:lpstr>
      <vt:lpstr>Remove the IR-cut Filter</vt:lpstr>
      <vt:lpstr>1/3" f/1.2 Fixed Iris IR Lens Set</vt:lpstr>
      <vt:lpstr>Two 16 Camera Arrays Tuned for Each Other</vt:lpstr>
      <vt:lpstr>All-Sky Coverage</vt:lpstr>
      <vt:lpstr>Area of Coverage</vt:lpstr>
      <vt:lpstr>Limiting Magnitude</vt:lpstr>
      <vt:lpstr>Contribution of Data since May, 2014</vt:lpstr>
      <vt:lpstr>Frame Rate (Strobing)</vt:lpstr>
      <vt:lpstr>Jim Wray's 18 Camera All-Sky 1/3" Array</vt:lpstr>
      <vt:lpstr>Use AutoCAMS for Autonomous Operation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New Low Cost 1/3" Security Cameras for Meteor Surveillance</dc:title>
  <dc:subject>Poster for IAU Conference</dc:subject>
  <dc:creator>Dave Samuels and Jim Wray</dc:creator>
  <cp:lastModifiedBy>dave samuels</cp:lastModifiedBy>
  <cp:revision>1007</cp:revision>
  <dcterms:created xsi:type="dcterms:W3CDTF">2003-07-16T22:48:36Z</dcterms:created>
  <dcterms:modified xsi:type="dcterms:W3CDTF">2014-09-08T19:19:24Z</dcterms:modified>
</cp:coreProperties>
</file>